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Open Sans SemiBold"/>
      <p:regular r:id="rId16"/>
      <p:bold r:id="rId17"/>
      <p:italic r:id="rId18"/>
      <p:boldItalic r:id="rId19"/>
    </p:embeddedFont>
    <p:embeddedFont>
      <p:font typeface="Open Sans Light"/>
      <p:regular r:id="rId20"/>
      <p:bold r:id="rId21"/>
      <p:italic r:id="rId22"/>
      <p:boldItalic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Light-regular.fntdata"/><Relationship Id="rId22" Type="http://schemas.openxmlformats.org/officeDocument/2006/relationships/font" Target="fonts/OpenSansLight-italic.fntdata"/><Relationship Id="rId21" Type="http://schemas.openxmlformats.org/officeDocument/2006/relationships/font" Target="fonts/OpenSansLight-bold.fntdata"/><Relationship Id="rId24" Type="http://schemas.openxmlformats.org/officeDocument/2006/relationships/font" Target="fonts/OpenSans-regular.fntdata"/><Relationship Id="rId23" Type="http://schemas.openxmlformats.org/officeDocument/2006/relationships/font" Target="fonts/OpenSansLigh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OpenSansSemiBold-bold.fntdata"/><Relationship Id="rId16" Type="http://schemas.openxmlformats.org/officeDocument/2006/relationships/font" Target="fonts/OpenSansSemiBold-regular.fntdata"/><Relationship Id="rId19" Type="http://schemas.openxmlformats.org/officeDocument/2006/relationships/font" Target="fonts/OpenSansSemiBold-boldItalic.fntdata"/><Relationship Id="rId18" Type="http://schemas.openxmlformats.org/officeDocument/2006/relationships/font" Target="fonts/OpenSans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5f8962f3d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5f8962f3d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486d2f226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486d2f226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bdeef681f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bdeef681f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5bdeef681f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5bdeef681f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bdeef681f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bdeef681f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5bdeef681f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5bdeef681f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5bdeef681f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5bdeef681f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bdeef681f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bdeef681f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bdeef681f_1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bdeef681f_1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17058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3433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54946" y="521526"/>
            <a:ext cx="4634102" cy="7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7" name="Google Shape;47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0" name="Google Shape;4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43434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Open Sans SemiBold"/>
              <a:buNone/>
              <a:defRPr sz="28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 Light"/>
              <a:buChar char="●"/>
              <a:defRPr sz="1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 Light"/>
              <a:buChar char="○"/>
              <a:defRPr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 Light"/>
              <a:buChar char="■"/>
              <a:defRPr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 Light"/>
              <a:buChar char="●"/>
              <a:defRPr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 Light"/>
              <a:buChar char="○"/>
              <a:defRPr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 Light"/>
              <a:buChar char="■"/>
              <a:defRPr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 Light"/>
              <a:buChar char="●"/>
              <a:defRPr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 Light"/>
              <a:buChar char="○"/>
              <a:defRPr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Font typeface="Open Sans Light"/>
              <a:buChar char="■"/>
              <a:defRPr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1896000"/>
            <a:ext cx="8520600" cy="135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Lab Group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c</a:t>
            </a:r>
            <a:r>
              <a:rPr lang="en" sz="2400"/>
              <a:t>ollaborative composing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for anyone and everyone</a:t>
            </a:r>
            <a:endParaRPr sz="2400"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3734338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Colin Holter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/>
              <a:t>Executive Director</a:t>
            </a:r>
            <a:endParaRPr i="1" sz="1800"/>
          </a:p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Thanks!</a:t>
            </a:r>
            <a:endParaRPr sz="6000"/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311700" y="1792850"/>
            <a:ext cx="8520600" cy="27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If you have questions about NOYO or Lab Group, please feel free to contact me at cholter@noyo.org.</a:t>
            </a:r>
            <a:endParaRPr sz="3600"/>
          </a:p>
        </p:txBody>
      </p:sp>
      <p:sp>
        <p:nvSpPr>
          <p:cNvPr id="128" name="Google Shape;12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397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Lab Group is a </a:t>
            </a:r>
            <a:r>
              <a:rPr b="1" lang="en">
                <a:latin typeface="Open Sans"/>
                <a:ea typeface="Open Sans"/>
                <a:cs typeface="Open Sans"/>
                <a:sym typeface="Open Sans"/>
              </a:rPr>
              <a:t>collaborative composing ensemble</a:t>
            </a:r>
            <a:r>
              <a:rPr lang="en"/>
              <a:t>: the rep is invented by the members.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launched Lab Group in 2017 to replace our more traditional Young Composers’ Program.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Lab Group’s activities have been supported by the League of American Orchestras, the Ohio Arts Council, and the Bascom Little Fund.</a:t>
            </a:r>
            <a:endParaRPr/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2300" y="441600"/>
            <a:ext cx="4260301" cy="4260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397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At the end of 2017-18, Lab Group had 4 members; at the end of 2018-19, it had 9 (just about the perfect size).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Lab Group’s 2018-19 musicians (pictured) come from Avon Lake, Elyria, Oberlin, Sheffield, and Wooster.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3" name="Google Shape;73;p15"/>
          <p:cNvPicPr preferRelativeResize="0"/>
          <p:nvPr/>
        </p:nvPicPr>
        <p:blipFill rotWithShape="1">
          <a:blip r:embed="rId3">
            <a:alphaModFix/>
          </a:blip>
          <a:srcRect b="0" l="12502" r="12495" t="0"/>
          <a:stretch/>
        </p:blipFill>
        <p:spPr>
          <a:xfrm>
            <a:off x="4422300" y="441600"/>
            <a:ext cx="4260301" cy="426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</a:t>
            </a:r>
            <a:endParaRPr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Lab Group draws on techniques from the areas of improvisation, traditional and experimental composition</a:t>
            </a:r>
            <a:r>
              <a:rPr lang="en">
                <a:solidFill>
                  <a:schemeClr val="lt1"/>
                </a:solidFill>
              </a:rPr>
              <a:t>,</a:t>
            </a:r>
            <a:r>
              <a:rPr lang="en">
                <a:solidFill>
                  <a:schemeClr val="lt1"/>
                </a:solidFill>
              </a:rPr>
              <a:t> and even dance and theatre.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We also train extensively, hold several guest masterclasses, and give four performances per season (one in December and three in May).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3663" y="2621825"/>
            <a:ext cx="5436677" cy="2041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5111550" y="1054775"/>
            <a:ext cx="33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Principles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5111550" y="1762225"/>
            <a:ext cx="3106200" cy="232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Openness</a:t>
            </a:r>
            <a:br>
              <a:rPr lang="en" sz="2400">
                <a:solidFill>
                  <a:schemeClr val="lt1"/>
                </a:solidFill>
              </a:rPr>
            </a:b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Consensus</a:t>
            </a:r>
            <a:br>
              <a:rPr lang="en" sz="2400">
                <a:solidFill>
                  <a:schemeClr val="lt1"/>
                </a:solidFill>
              </a:rPr>
            </a:b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Empiricism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0" l="16666" r="16666" t="0"/>
          <a:stretch/>
        </p:blipFill>
        <p:spPr>
          <a:xfrm>
            <a:off x="474900" y="441600"/>
            <a:ext cx="4260301" cy="4259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Openness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397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John Cage used to talk about “here comes everybody,” a reference to Joyce’s </a:t>
            </a:r>
            <a:r>
              <a:rPr i="1" lang="en">
                <a:solidFill>
                  <a:schemeClr val="lt1"/>
                </a:solidFill>
              </a:rPr>
              <a:t>Finnegan’s Wake.</a:t>
            </a:r>
            <a:endParaRPr i="1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This </a:t>
            </a:r>
            <a:r>
              <a:rPr i="1" lang="en">
                <a:solidFill>
                  <a:schemeClr val="lt1"/>
                </a:solidFill>
              </a:rPr>
              <a:t>doesn’t</a:t>
            </a:r>
            <a:r>
              <a:rPr lang="en">
                <a:solidFill>
                  <a:schemeClr val="lt1"/>
                </a:solidFill>
              </a:rPr>
              <a:t> mean “anything goes:” it means that we have to work deliberately to remain open to unforeseen possibilities.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“The emotion of jump!”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96" name="Google Shape;9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 rotWithShape="1">
          <a:blip r:embed="rId3">
            <a:alphaModFix/>
          </a:blip>
          <a:srcRect b="12501" l="0" r="0" t="12501"/>
          <a:stretch/>
        </p:blipFill>
        <p:spPr>
          <a:xfrm>
            <a:off x="4422300" y="441600"/>
            <a:ext cx="4260300" cy="4260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Consensus</a:t>
            </a:r>
            <a:endParaRPr/>
          </a:p>
        </p:txBody>
      </p:sp>
      <p:sp>
        <p:nvSpPr>
          <p:cNvPr id="103" name="Google Shape;103;p19"/>
          <p:cNvSpPr txBox="1"/>
          <p:nvPr>
            <p:ph idx="1" type="body"/>
          </p:nvPr>
        </p:nvSpPr>
        <p:spPr>
          <a:xfrm>
            <a:off x="311700" y="1152475"/>
            <a:ext cx="397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Lab Group functions by consensus. We do our best to flatten the hierarchy of a traditional music-making ensemble and empower all participants.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This can be a challenge with high-school musicians, but it’s an important way for them to grow into useful life skills.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04" name="Google Shape;104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b="0" l="28113" r="28109" t="0"/>
          <a:stretch/>
        </p:blipFill>
        <p:spPr>
          <a:xfrm>
            <a:off x="4422300" y="441600"/>
            <a:ext cx="4261284" cy="425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Empiricism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311700" y="1152475"/>
            <a:ext cx="397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Because all Lab Group meetings take place in the rehearsal studio with instruments, we can try out ideas as soon as they’re introduced.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This only works if everyone is willing to put forth a good-faith effort </a:t>
            </a:r>
            <a:r>
              <a:rPr i="1" lang="en">
                <a:solidFill>
                  <a:schemeClr val="lt1"/>
                </a:solidFill>
              </a:rPr>
              <a:t>even on ideas that they’re not excited about</a:t>
            </a:r>
            <a:r>
              <a:rPr lang="en">
                <a:solidFill>
                  <a:schemeClr val="lt1"/>
                </a:solidFill>
              </a:rPr>
              <a:t>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12" name="Google Shape;11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 rotWithShape="1">
          <a:blip r:embed="rId3">
            <a:alphaModFix/>
          </a:blip>
          <a:srcRect b="0" l="12502" r="12495" t="0"/>
          <a:stretch/>
        </p:blipFill>
        <p:spPr>
          <a:xfrm>
            <a:off x="4422300" y="441600"/>
            <a:ext cx="4260301" cy="4260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5111550" y="441600"/>
            <a:ext cx="336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 an artwork!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5111550" y="1149050"/>
            <a:ext cx="3106200" cy="35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Performance,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object, or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t</a:t>
            </a:r>
            <a:r>
              <a:rPr lang="en" sz="2400">
                <a:solidFill>
                  <a:schemeClr val="lt1"/>
                </a:solidFill>
              </a:rPr>
              <a:t>ext that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shows evidence of its creators (i.e., you) and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</a:pPr>
            <a:r>
              <a:rPr lang="en" sz="2400">
                <a:solidFill>
                  <a:schemeClr val="lt1"/>
                </a:solidFill>
              </a:rPr>
              <a:t>whose value can be articulated.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20" name="Google Shape;12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 b="0" l="12490" r="12490" t="0"/>
          <a:stretch/>
        </p:blipFill>
        <p:spPr>
          <a:xfrm>
            <a:off x="474900" y="441600"/>
            <a:ext cx="4260301" cy="4259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NOYO Presentation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