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34.jpeg" ContentType="image/jpeg"/>
  <Override PartName="/ppt/media/image33.jpeg" ContentType="image/jpeg"/>
  <Override PartName="/ppt/media/image32.jpeg" ContentType="image/jpeg"/>
  <Override PartName="/ppt/media/image31.jpeg" ContentType="image/jpeg"/>
  <Override PartName="/ppt/media/image30.jpeg" ContentType="image/jpeg"/>
  <Override PartName="/ppt/media/image29.jpeg" ContentType="image/jpeg"/>
  <Override PartName="/ppt/media/image28.jpeg" ContentType="image/jpeg"/>
  <Override PartName="/ppt/media/image27.jpeg" ContentType="image/jpeg"/>
  <Override PartName="/ppt/media/image26.jpeg" ContentType="image/jpeg"/>
  <Override PartName="/ppt/media/image2.jpeg" ContentType="image/jpeg"/>
  <Override PartName="/ppt/media/image17.jpeg" ContentType="image/jpeg"/>
  <Override PartName="/ppt/media/image1.jpeg" ContentType="image/jpeg"/>
  <Override PartName="/ppt/media/image16.jpeg" ContentType="image/jpeg"/>
  <Override PartName="/ppt/media/image15.jpeg" ContentType="image/jpeg"/>
  <Override PartName="/ppt/media/image14.jpeg" ContentType="image/jpeg"/>
  <Override PartName="/ppt/media/image13.jpeg" ContentType="image/jpeg"/>
  <Override PartName="/ppt/media/image12.jpeg" ContentType="image/jpeg"/>
  <Override PartName="/ppt/media/image25.jpeg" ContentType="image/jpeg"/>
  <Override PartName="/ppt/media/image9.jpeg" ContentType="image/jpeg"/>
  <Override PartName="/ppt/media/image24.jpeg" ContentType="image/jpeg"/>
  <Override PartName="/ppt/media/image8.jpeg" ContentType="image/jpeg"/>
  <Override PartName="/ppt/media/image23.jpeg" ContentType="image/jpeg"/>
  <Override PartName="/ppt/media/image7.jpeg" ContentType="image/jpeg"/>
  <Override PartName="/ppt/media/image22.jpeg" ContentType="image/jpeg"/>
  <Override PartName="/ppt/media/image6.jpeg" ContentType="image/jpeg"/>
  <Override PartName="/ppt/media/image36.jpeg" ContentType="image/jpeg"/>
  <Override PartName="/ppt/media/image11.jpeg" ContentType="image/jpeg"/>
  <Override PartName="/ppt/media/image21.jpeg" ContentType="image/jpeg"/>
  <Override PartName="/ppt/media/image5.jpeg" ContentType="image/jpeg"/>
  <Override PartName="/ppt/media/image35.jpeg" ContentType="image/jpeg"/>
  <Override PartName="/ppt/media/image10.jpeg" ContentType="image/jpeg"/>
  <Override PartName="/ppt/media/image19.jpeg" ContentType="image/jpeg"/>
  <Override PartName="/ppt/media/image20.jpeg" ContentType="image/jpeg"/>
  <Override PartName="/ppt/media/image4.jpeg" ContentType="image/jpeg"/>
  <Override PartName="/ppt/media/image3.jpeg" ContentType="image/jpeg"/>
  <Override PartName="/ppt/media/image18.jpeg" ContentType="image/jpeg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1447920" y="216000"/>
            <a:ext cx="7183800" cy="145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73080" bIns="45000"/>
          <a:p>
            <a:pPr algn="ctr">
              <a:lnSpc>
                <a:spcPct val="93000"/>
              </a:lnSpc>
            </a:pPr>
            <a:r>
              <a:rPr b="0" lang="en-US" sz="3200" spc="-1" strike="noStrike">
                <a:solidFill>
                  <a:srgbClr val="280099"/>
                </a:solidFill>
                <a:latin typeface="Arial"/>
                <a:ea typeface="DejaVu Sans"/>
              </a:rPr>
              <a:t>Deepening Learning by Combining Art 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3200" spc="-1" strike="noStrike">
                <a:solidFill>
                  <a:srgbClr val="280099"/>
                </a:solidFill>
                <a:latin typeface="Arial"/>
                <a:ea typeface="DejaVu Sans"/>
              </a:rPr>
              <a:t>with Science, ELA, Social Studies and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b="0" lang="en-US" sz="3200" spc="-1" strike="noStrike">
                <a:solidFill>
                  <a:srgbClr val="280099"/>
                </a:solidFill>
                <a:latin typeface="Arial"/>
                <a:ea typeface="DejaVu Sans"/>
              </a:rPr>
              <a:t>Math 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39" name="" descr=""/>
          <p:cNvPicPr/>
          <p:nvPr/>
        </p:nvPicPr>
        <p:blipFill>
          <a:blip r:embed="rId1"/>
          <a:stretch/>
        </p:blipFill>
        <p:spPr>
          <a:xfrm>
            <a:off x="1687680" y="1646280"/>
            <a:ext cx="6704280" cy="502812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752480" y="6765840"/>
            <a:ext cx="6572880" cy="54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73080" bIns="45000"/>
          <a:p>
            <a:pPr>
              <a:lnSpc>
                <a:spcPct val="93000"/>
              </a:lnSpc>
            </a:pPr>
            <a:r>
              <a:rPr b="0" lang="en-US" sz="3200" spc="-1" strike="noStrike">
                <a:solidFill>
                  <a:srgbClr val="280099"/>
                </a:solidFill>
                <a:latin typeface="Arial"/>
                <a:ea typeface="DejaVu Sans"/>
              </a:rPr>
              <a:t>by Teaching Artist George Woideck</a:t>
            </a:r>
            <a:endParaRPr b="0" lang="en-US" sz="32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2781360" y="560160"/>
            <a:ext cx="4516920" cy="6023520"/>
          </a:xfrm>
          <a:prstGeom prst="rect">
            <a:avLst/>
          </a:prstGeom>
          <a:ln>
            <a:noFill/>
          </a:ln>
        </p:spPr>
      </p:pic>
      <p:sp>
        <p:nvSpPr>
          <p:cNvPr id="57" name="TextShape 1"/>
          <p:cNvSpPr txBox="1"/>
          <p:nvPr/>
        </p:nvSpPr>
        <p:spPr>
          <a:xfrm>
            <a:off x="3491640" y="6858000"/>
            <a:ext cx="343764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Making symmetrical mosaics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2678040" y="375480"/>
            <a:ext cx="4725000" cy="6299640"/>
          </a:xfrm>
          <a:prstGeom prst="rect">
            <a:avLst/>
          </a:prstGeom>
          <a:ln>
            <a:noFill/>
          </a:ln>
        </p:spPr>
      </p:pic>
      <p:sp>
        <p:nvSpPr>
          <p:cNvPr id="59" name="TextShape 1"/>
          <p:cNvSpPr txBox="1"/>
          <p:nvPr/>
        </p:nvSpPr>
        <p:spPr>
          <a:xfrm>
            <a:off x="2246400" y="6858000"/>
            <a:ext cx="558792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Learning about atoms by making a wind spinner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2585880" y="288360"/>
            <a:ext cx="4906080" cy="6569640"/>
          </a:xfrm>
          <a:prstGeom prst="rect">
            <a:avLst/>
          </a:prstGeom>
          <a:ln>
            <a:noFill/>
          </a:ln>
        </p:spPr>
      </p:pic>
      <p:sp>
        <p:nvSpPr>
          <p:cNvPr id="61" name="TextShape 1"/>
          <p:cNvSpPr txBox="1"/>
          <p:nvPr/>
        </p:nvSpPr>
        <p:spPr>
          <a:xfrm>
            <a:off x="2070360" y="6968880"/>
            <a:ext cx="5940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Learning about the physics of flight by making kites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879480" y="735120"/>
            <a:ext cx="8320680" cy="6213960"/>
          </a:xfrm>
          <a:prstGeom prst="rect">
            <a:avLst/>
          </a:prstGeom>
          <a:ln>
            <a:noFill/>
          </a:ln>
        </p:spPr>
      </p:pic>
      <p:sp>
        <p:nvSpPr>
          <p:cNvPr id="63" name="TextShape 1"/>
          <p:cNvSpPr txBox="1"/>
          <p:nvPr/>
        </p:nvSpPr>
        <p:spPr>
          <a:xfrm>
            <a:off x="3708000" y="7132320"/>
            <a:ext cx="295596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Finished kites on display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884160" y="350640"/>
            <a:ext cx="8311320" cy="6233040"/>
          </a:xfrm>
          <a:prstGeom prst="rect">
            <a:avLst/>
          </a:prstGeom>
          <a:ln>
            <a:noFill/>
          </a:ln>
        </p:spPr>
      </p:pic>
      <p:sp>
        <p:nvSpPr>
          <p:cNvPr id="65" name="TextShape 1"/>
          <p:cNvSpPr txBox="1"/>
          <p:nvPr/>
        </p:nvSpPr>
        <p:spPr>
          <a:xfrm>
            <a:off x="3147840" y="6766560"/>
            <a:ext cx="378504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Learning about Chinese culture</a:t>
            </a:r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2777400" y="457200"/>
            <a:ext cx="4526280" cy="6035040"/>
          </a:xfrm>
          <a:prstGeom prst="rect">
            <a:avLst/>
          </a:prstGeom>
          <a:ln>
            <a:noFill/>
          </a:ln>
        </p:spPr>
      </p:pic>
      <p:sp>
        <p:nvSpPr>
          <p:cNvPr id="67" name="TextShape 1"/>
          <p:cNvSpPr txBox="1"/>
          <p:nvPr/>
        </p:nvSpPr>
        <p:spPr>
          <a:xfrm>
            <a:off x="809280" y="6766560"/>
            <a:ext cx="941472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Writing poetry on pottery in the style of enslaved Dave Drake AKA Dave the Potter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623880" y="457200"/>
            <a:ext cx="8831880" cy="5887080"/>
          </a:xfrm>
          <a:prstGeom prst="rect">
            <a:avLst/>
          </a:prstGeom>
          <a:ln>
            <a:noFill/>
          </a:ln>
        </p:spPr>
      </p:pic>
      <p:sp>
        <p:nvSpPr>
          <p:cNvPr id="69" name="TextShape 1"/>
          <p:cNvSpPr txBox="1"/>
          <p:nvPr/>
        </p:nvSpPr>
        <p:spPr>
          <a:xfrm>
            <a:off x="1956960" y="6675120"/>
            <a:ext cx="616716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Learning about the history of writing by making paper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2627280" y="239040"/>
            <a:ext cx="4826520" cy="6436080"/>
          </a:xfrm>
          <a:prstGeom prst="rect">
            <a:avLst/>
          </a:prstGeom>
          <a:ln>
            <a:noFill/>
          </a:ln>
        </p:spPr>
      </p:pic>
      <p:sp>
        <p:nvSpPr>
          <p:cNvPr id="71" name="TextShape 1"/>
          <p:cNvSpPr txBox="1"/>
          <p:nvPr/>
        </p:nvSpPr>
        <p:spPr>
          <a:xfrm>
            <a:off x="128160" y="6949440"/>
            <a:ext cx="9824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Creating an individual puzzle piece for the anti-bullying project </a:t>
            </a:r>
            <a:r>
              <a:rPr b="0" i="1" lang="en-US" sz="1800" spc="-1" strike="noStrike">
                <a:latin typeface="Arial"/>
              </a:rPr>
              <a:t>Where do You Fit in the Puzzle?</a:t>
            </a:r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746280" y="365760"/>
            <a:ext cx="8585640" cy="6439320"/>
          </a:xfrm>
          <a:prstGeom prst="rect">
            <a:avLst/>
          </a:prstGeom>
          <a:ln>
            <a:noFill/>
          </a:ln>
        </p:spPr>
      </p:pic>
      <p:sp>
        <p:nvSpPr>
          <p:cNvPr id="73" name="TextShape 1"/>
          <p:cNvSpPr txBox="1"/>
          <p:nvPr/>
        </p:nvSpPr>
        <p:spPr>
          <a:xfrm>
            <a:off x="1344960" y="6973200"/>
            <a:ext cx="739116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Anti bullying project </a:t>
            </a:r>
            <a:r>
              <a:rPr b="0" i="1" lang="en-US" sz="2000" spc="-1" strike="noStrike">
                <a:latin typeface="Arial"/>
              </a:rPr>
              <a:t>Where do You Fit in the Puzzle?</a:t>
            </a:r>
            <a:r>
              <a:rPr b="0" lang="en-US" sz="2000" spc="-1" strike="noStrike">
                <a:latin typeface="Arial"/>
              </a:rPr>
              <a:t> assembled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2708640" y="274320"/>
            <a:ext cx="4663800" cy="6217920"/>
          </a:xfrm>
          <a:prstGeom prst="rect">
            <a:avLst/>
          </a:prstGeom>
          <a:ln>
            <a:noFill/>
          </a:ln>
        </p:spPr>
      </p:pic>
      <p:sp>
        <p:nvSpPr>
          <p:cNvPr id="75" name="TextShape 1"/>
          <p:cNvSpPr txBox="1"/>
          <p:nvPr/>
        </p:nvSpPr>
        <p:spPr>
          <a:xfrm>
            <a:off x="1767240" y="6766560"/>
            <a:ext cx="65466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Ceramic tile mural celebrating immigration and migration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549360" y="776160"/>
            <a:ext cx="6588720" cy="520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80280" bIns="45000"/>
          <a:p>
            <a:pPr>
              <a:lnSpc>
                <a:spcPct val="93000"/>
              </a:lnSpc>
            </a:pPr>
            <a:r>
              <a:rPr b="0" lang="en-US" sz="4000" spc="-1" strike="noStrike">
                <a:solidFill>
                  <a:srgbClr val="ff3366"/>
                </a:solidFill>
                <a:latin typeface="Arial"/>
                <a:ea typeface="DejaVu Sans"/>
              </a:rPr>
              <a:t>The Process: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en-US" sz="4000" spc="-1" strike="noStrike">
                <a:solidFill>
                  <a:srgbClr val="280099"/>
                </a:solidFill>
                <a:latin typeface="Arial"/>
                <a:ea typeface="DejaVu Sans"/>
              </a:rPr>
              <a:t>The Teacher's Need or Idea</a:t>
            </a:r>
            <a:r>
              <a:rPr b="0" i="1" lang="en-US" sz="4000" spc="-1" strike="noStrike">
                <a:solidFill>
                  <a:srgbClr val="ff3366"/>
                </a:solidFill>
                <a:latin typeface="Arial"/>
                <a:ea typeface="DejaVu Sans"/>
              </a:rPr>
              <a:t>+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en-US" sz="4000" spc="-1" strike="noStrike">
                <a:solidFill>
                  <a:srgbClr val="280099"/>
                </a:solidFill>
                <a:latin typeface="Arial"/>
                <a:ea typeface="DejaVu Sans"/>
              </a:rPr>
              <a:t>Educational Standards </a:t>
            </a:r>
            <a:r>
              <a:rPr b="0" i="1" lang="en-US" sz="4000" spc="-1" strike="noStrike">
                <a:solidFill>
                  <a:srgbClr val="ff3366"/>
                </a:solidFill>
                <a:latin typeface="Arial"/>
                <a:ea typeface="DejaVu Sans"/>
              </a:rPr>
              <a:t>+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en-US" sz="4000" spc="-1" strike="noStrike">
                <a:solidFill>
                  <a:srgbClr val="280099"/>
                </a:solidFill>
                <a:latin typeface="Arial"/>
                <a:ea typeface="DejaVu Sans"/>
              </a:rPr>
              <a:t>Creative Inspiration, Provided by the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en-US" sz="4000" spc="-1" strike="noStrike">
                <a:solidFill>
                  <a:srgbClr val="280099"/>
                </a:solidFill>
                <a:latin typeface="Arial"/>
                <a:ea typeface="DejaVu Sans"/>
              </a:rPr>
              <a:t>Teaching Artist, Arts Teacher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en-US" sz="4000" spc="-1" strike="noStrike">
                <a:solidFill>
                  <a:srgbClr val="280099"/>
                </a:solidFill>
                <a:latin typeface="Arial"/>
                <a:ea typeface="DejaVu Sans"/>
              </a:rPr>
              <a:t>or Teacher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i="1" lang="en-US" sz="6600" spc="-1" strike="noStrike">
                <a:solidFill>
                  <a:srgbClr val="ff3366"/>
                </a:solidFill>
                <a:latin typeface="Arial"/>
                <a:ea typeface="DejaVu Sans"/>
              </a:rPr>
              <a:t>=</a:t>
            </a:r>
            <a:endParaRPr b="0" lang="en-US" sz="66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en-US" sz="4000" spc="-1" strike="noStrike">
                <a:solidFill>
                  <a:srgbClr val="ff3366"/>
                </a:solidFill>
                <a:latin typeface="Arial"/>
                <a:ea typeface="DejaVu Sans"/>
              </a:rPr>
              <a:t>The Project</a:t>
            </a:r>
            <a:endParaRPr b="0" lang="en-US" sz="40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841320" y="376920"/>
            <a:ext cx="8398440" cy="6298200"/>
          </a:xfrm>
          <a:prstGeom prst="rect">
            <a:avLst/>
          </a:prstGeom>
          <a:ln>
            <a:noFill/>
          </a:ln>
        </p:spPr>
      </p:pic>
      <p:sp>
        <p:nvSpPr>
          <p:cNvPr id="77" name="TextShape 1"/>
          <p:cNvSpPr txBox="1"/>
          <p:nvPr/>
        </p:nvSpPr>
        <p:spPr>
          <a:xfrm>
            <a:off x="2565000" y="6858000"/>
            <a:ext cx="495072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Learning about animal and vegetable cells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2559600" y="182880"/>
            <a:ext cx="4961880" cy="6616800"/>
          </a:xfrm>
          <a:prstGeom prst="rect">
            <a:avLst/>
          </a:prstGeom>
          <a:ln>
            <a:noFill/>
          </a:ln>
        </p:spPr>
      </p:pic>
      <p:sp>
        <p:nvSpPr>
          <p:cNvPr id="79" name="TextShape 1"/>
          <p:cNvSpPr txBox="1"/>
          <p:nvPr/>
        </p:nvSpPr>
        <p:spPr>
          <a:xfrm>
            <a:off x="2594880" y="6949440"/>
            <a:ext cx="489132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Creating the index fossil trilobite from clay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2647800" y="295920"/>
            <a:ext cx="4783680" cy="6379200"/>
          </a:xfrm>
          <a:prstGeom prst="rect">
            <a:avLst/>
          </a:prstGeom>
          <a:ln>
            <a:noFill/>
          </a:ln>
        </p:spPr>
      </p:pic>
      <p:sp>
        <p:nvSpPr>
          <p:cNvPr id="81" name="TextShape 1"/>
          <p:cNvSpPr txBox="1"/>
          <p:nvPr/>
        </p:nvSpPr>
        <p:spPr>
          <a:xfrm>
            <a:off x="2406600" y="6949440"/>
            <a:ext cx="526788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Trilobite sculptures ready for drying and firing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932040" y="365760"/>
            <a:ext cx="8215560" cy="6161400"/>
          </a:xfrm>
          <a:prstGeom prst="rect">
            <a:avLst/>
          </a:prstGeom>
          <a:ln>
            <a:noFill/>
          </a:ln>
        </p:spPr>
      </p:pic>
      <p:sp>
        <p:nvSpPr>
          <p:cNvPr id="83" name="TextShape 1"/>
          <p:cNvSpPr txBox="1"/>
          <p:nvPr/>
        </p:nvSpPr>
        <p:spPr>
          <a:xfrm>
            <a:off x="3769920" y="6858000"/>
            <a:ext cx="254124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Painting the trilobites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2816280" y="274320"/>
            <a:ext cx="4445280" cy="6669720"/>
          </a:xfrm>
          <a:prstGeom prst="rect">
            <a:avLst/>
          </a:prstGeom>
          <a:ln>
            <a:noFill/>
          </a:ln>
        </p:spPr>
      </p:pic>
      <p:sp>
        <p:nvSpPr>
          <p:cNvPr id="85" name="TextShape 1"/>
          <p:cNvSpPr txBox="1"/>
          <p:nvPr/>
        </p:nvSpPr>
        <p:spPr>
          <a:xfrm>
            <a:off x="2064240" y="7040880"/>
            <a:ext cx="595224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The Science of Art middle school ceramic tile mural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2708280" y="731880"/>
            <a:ext cx="4663080" cy="6217200"/>
          </a:xfrm>
          <a:prstGeom prst="rect">
            <a:avLst/>
          </a:prstGeom>
          <a:ln>
            <a:noFill/>
          </a:ln>
        </p:spPr>
      </p:pic>
      <p:sp>
        <p:nvSpPr>
          <p:cNvPr id="87" name="TextShape 1"/>
          <p:cNvSpPr txBox="1"/>
          <p:nvPr/>
        </p:nvSpPr>
        <p:spPr>
          <a:xfrm>
            <a:off x="1901160" y="7060320"/>
            <a:ext cx="6278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Making Medusa mask while learning about Greek Mythology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2719800" y="426240"/>
            <a:ext cx="4686840" cy="6248880"/>
          </a:xfrm>
          <a:prstGeom prst="rect">
            <a:avLst/>
          </a:prstGeom>
          <a:ln>
            <a:noFill/>
          </a:ln>
        </p:spPr>
      </p:pic>
      <p:sp>
        <p:nvSpPr>
          <p:cNvPr id="89" name="TextShape 1"/>
          <p:cNvSpPr txBox="1"/>
          <p:nvPr/>
        </p:nvSpPr>
        <p:spPr>
          <a:xfrm>
            <a:off x="2637360" y="6766560"/>
            <a:ext cx="480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Learning about DNA by making a double helix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1382760" y="548640"/>
            <a:ext cx="7314120" cy="5993280"/>
          </a:xfrm>
          <a:prstGeom prst="rect">
            <a:avLst/>
          </a:prstGeom>
          <a:ln>
            <a:noFill/>
          </a:ln>
        </p:spPr>
      </p:pic>
      <p:sp>
        <p:nvSpPr>
          <p:cNvPr id="91" name="TextShape 1"/>
          <p:cNvSpPr txBox="1"/>
          <p:nvPr/>
        </p:nvSpPr>
        <p:spPr>
          <a:xfrm>
            <a:off x="1294920" y="6675120"/>
            <a:ext cx="759168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High school </a:t>
            </a:r>
            <a:r>
              <a:rPr b="0" lang="en-US" sz="2000" spc="-1" strike="noStrike">
                <a:latin typeface="Arial"/>
              </a:rPr>
              <a:t>students</a:t>
            </a:r>
            <a:r>
              <a:rPr b="0" lang="en-US" sz="1800" spc="-1" strike="noStrike">
                <a:latin typeface="Arial"/>
              </a:rPr>
              <a:t> who created the Arbol de la Vida ceramic tile mural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2743920" y="365760"/>
            <a:ext cx="4479840" cy="6438240"/>
          </a:xfrm>
          <a:prstGeom prst="rect">
            <a:avLst/>
          </a:prstGeom>
          <a:ln>
            <a:noFill/>
          </a:ln>
        </p:spPr>
      </p:pic>
      <p:sp>
        <p:nvSpPr>
          <p:cNvPr id="93" name="TextShape 1"/>
          <p:cNvSpPr txBox="1"/>
          <p:nvPr/>
        </p:nvSpPr>
        <p:spPr>
          <a:xfrm>
            <a:off x="2306520" y="7040880"/>
            <a:ext cx="546768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Decorating </a:t>
            </a:r>
            <a:r>
              <a:rPr b="0" lang="en-US" sz="2000" spc="-1" strike="noStrike">
                <a:latin typeface="Arial"/>
              </a:rPr>
              <a:t>the</a:t>
            </a:r>
            <a:r>
              <a:rPr b="0" lang="en-US" sz="1800" spc="-1" strike="noStrike">
                <a:latin typeface="Arial"/>
              </a:rPr>
              <a:t> 1963 banner for Black History Month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867600" y="690480"/>
            <a:ext cx="8344080" cy="6257880"/>
          </a:xfrm>
          <a:prstGeom prst="rect">
            <a:avLst/>
          </a:prstGeom>
          <a:ln>
            <a:noFill/>
          </a:ln>
        </p:spPr>
      </p:pic>
      <p:sp>
        <p:nvSpPr>
          <p:cNvPr id="95" name="TextShape 1"/>
          <p:cNvSpPr txBox="1"/>
          <p:nvPr/>
        </p:nvSpPr>
        <p:spPr>
          <a:xfrm>
            <a:off x="1279440" y="7060320"/>
            <a:ext cx="752184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Three banners created for the </a:t>
            </a:r>
            <a:r>
              <a:rPr b="0" lang="en-US" sz="2000" spc="-1" strike="noStrike">
                <a:latin typeface="Arial"/>
              </a:rPr>
              <a:t>culminating</a:t>
            </a:r>
            <a:r>
              <a:rPr b="0" lang="en-US" sz="1800" spc="-1" strike="noStrike">
                <a:latin typeface="Arial"/>
              </a:rPr>
              <a:t> event of Black History Month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893160" y="394920"/>
            <a:ext cx="8250840" cy="6188760"/>
          </a:xfrm>
          <a:prstGeom prst="rect">
            <a:avLst/>
          </a:prstGeom>
          <a:ln>
            <a:noFill/>
          </a:ln>
        </p:spPr>
      </p:pic>
      <p:sp>
        <p:nvSpPr>
          <p:cNvPr id="43" name="TextShape 1"/>
          <p:cNvSpPr txBox="1"/>
          <p:nvPr/>
        </p:nvSpPr>
        <p:spPr>
          <a:xfrm>
            <a:off x="1092240" y="6694560"/>
            <a:ext cx="78966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Learning about transformations by making Escher-style tesselations 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2414520" y="549360"/>
            <a:ext cx="4809240" cy="6410880"/>
          </a:xfrm>
          <a:prstGeom prst="rect">
            <a:avLst/>
          </a:prstGeom>
          <a:ln>
            <a:noFill/>
          </a:ln>
        </p:spPr>
      </p:pic>
      <p:sp>
        <p:nvSpPr>
          <p:cNvPr id="97" name="TextShape 1"/>
          <p:cNvSpPr txBox="1"/>
          <p:nvPr/>
        </p:nvSpPr>
        <p:spPr>
          <a:xfrm>
            <a:off x="2046240" y="7132320"/>
            <a:ext cx="59886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Decorating a spiral </a:t>
            </a:r>
            <a:r>
              <a:rPr b="0" lang="en-US" sz="2000" spc="-1" strike="noStrike">
                <a:latin typeface="Arial"/>
              </a:rPr>
              <a:t>created</a:t>
            </a:r>
            <a:r>
              <a:rPr b="0" lang="en-US" sz="1800" spc="-1" strike="noStrike">
                <a:latin typeface="Arial"/>
              </a:rPr>
              <a:t> from the Fibonacci sequence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657360" y="493560"/>
            <a:ext cx="8764920" cy="6545880"/>
          </a:xfrm>
          <a:prstGeom prst="rect">
            <a:avLst/>
          </a:prstGeom>
          <a:ln>
            <a:noFill/>
          </a:ln>
        </p:spPr>
      </p:pic>
      <p:sp>
        <p:nvSpPr>
          <p:cNvPr id="99" name="TextShape 1"/>
          <p:cNvSpPr txBox="1"/>
          <p:nvPr/>
        </p:nvSpPr>
        <p:spPr>
          <a:xfrm>
            <a:off x="1119600" y="7132320"/>
            <a:ext cx="787824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Before picture of </a:t>
            </a:r>
            <a:r>
              <a:rPr b="0" lang="en-US" sz="2000" spc="-1" strike="noStrike">
                <a:latin typeface="Arial"/>
              </a:rPr>
              <a:t>the</a:t>
            </a:r>
            <a:r>
              <a:rPr b="0" lang="en-US" sz="1800" spc="-1" strike="noStrike">
                <a:latin typeface="Arial"/>
              </a:rPr>
              <a:t> serving hatch at the cafeteria of Clearview High School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1185840" y="771480"/>
            <a:ext cx="7706160" cy="5898240"/>
          </a:xfrm>
          <a:prstGeom prst="rect">
            <a:avLst/>
          </a:prstGeom>
          <a:ln>
            <a:noFill/>
          </a:ln>
        </p:spPr>
      </p:pic>
      <p:sp>
        <p:nvSpPr>
          <p:cNvPr id="101" name="TextShape 1"/>
          <p:cNvSpPr txBox="1"/>
          <p:nvPr/>
        </p:nvSpPr>
        <p:spPr>
          <a:xfrm>
            <a:off x="2322720" y="6949440"/>
            <a:ext cx="543528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Making </a:t>
            </a:r>
            <a:r>
              <a:rPr b="0" lang="en-US" sz="2000" spc="-1" strike="noStrike">
                <a:latin typeface="Arial"/>
              </a:rPr>
              <a:t>plaster</a:t>
            </a:r>
            <a:r>
              <a:rPr b="0" lang="en-US" sz="1800" spc="-1" strike="noStrike">
                <a:latin typeface="Arial"/>
              </a:rPr>
              <a:t> molds from real fruits and vegetable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633240" y="822240"/>
            <a:ext cx="8812800" cy="5874480"/>
          </a:xfrm>
          <a:prstGeom prst="rect">
            <a:avLst/>
          </a:prstGeom>
          <a:ln>
            <a:noFill/>
          </a:ln>
        </p:spPr>
      </p:pic>
      <p:sp>
        <p:nvSpPr>
          <p:cNvPr id="103" name="TextShape 1"/>
          <p:cNvSpPr txBox="1"/>
          <p:nvPr/>
        </p:nvSpPr>
        <p:spPr>
          <a:xfrm>
            <a:off x="3424680" y="6858000"/>
            <a:ext cx="323172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Using</a:t>
            </a:r>
            <a:r>
              <a:rPr b="0" lang="en-US" sz="1800" spc="-1" strike="noStrike">
                <a:latin typeface="Arial"/>
              </a:rPr>
              <a:t> the molds to make tiles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2773440" y="731880"/>
            <a:ext cx="4534200" cy="6071040"/>
          </a:xfrm>
          <a:prstGeom prst="rect">
            <a:avLst/>
          </a:prstGeom>
          <a:ln>
            <a:noFill/>
          </a:ln>
        </p:spPr>
      </p:pic>
      <p:sp>
        <p:nvSpPr>
          <p:cNvPr id="105" name="TextShape 1"/>
          <p:cNvSpPr txBox="1"/>
          <p:nvPr/>
        </p:nvSpPr>
        <p:spPr>
          <a:xfrm>
            <a:off x="3072600" y="7040880"/>
            <a:ext cx="393588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Decorating</a:t>
            </a:r>
            <a:r>
              <a:rPr b="0" lang="en-US" sz="1800" spc="-1" strike="noStrike">
                <a:latin typeface="Arial"/>
              </a:rPr>
              <a:t> a tile with majolica glaze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2936880" y="549360"/>
            <a:ext cx="4204080" cy="6306120"/>
          </a:xfrm>
          <a:prstGeom prst="rect">
            <a:avLst/>
          </a:prstGeom>
          <a:ln>
            <a:noFill/>
          </a:ln>
        </p:spPr>
      </p:pic>
      <p:sp>
        <p:nvSpPr>
          <p:cNvPr id="107" name="TextShape 1"/>
          <p:cNvSpPr txBox="1"/>
          <p:nvPr/>
        </p:nvSpPr>
        <p:spPr>
          <a:xfrm>
            <a:off x="2856960" y="7032960"/>
            <a:ext cx="436716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Laying out the tiles before installation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2744640" y="457200"/>
            <a:ext cx="4588560" cy="6144120"/>
          </a:xfrm>
          <a:prstGeom prst="rect">
            <a:avLst/>
          </a:prstGeom>
          <a:ln>
            <a:noFill/>
          </a:ln>
        </p:spPr>
      </p:pic>
      <p:sp>
        <p:nvSpPr>
          <p:cNvPr id="109" name="TextShape 1"/>
          <p:cNvSpPr txBox="1"/>
          <p:nvPr/>
        </p:nvSpPr>
        <p:spPr>
          <a:xfrm>
            <a:off x="1525680" y="6766560"/>
            <a:ext cx="71208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Healthy</a:t>
            </a:r>
            <a:r>
              <a:rPr b="0" lang="en-US" sz="1800" spc="-1" strike="noStrike">
                <a:latin typeface="Arial"/>
              </a:rPr>
              <a:t> breakfast with the students who helped create the tile mural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2109240" y="731520"/>
            <a:ext cx="5663160" cy="5663160"/>
          </a:xfrm>
          <a:prstGeom prst="rect">
            <a:avLst/>
          </a:prstGeom>
          <a:ln>
            <a:noFill/>
          </a:ln>
        </p:spPr>
      </p:pic>
      <p:sp>
        <p:nvSpPr>
          <p:cNvPr id="111" name="TextShape 1"/>
          <p:cNvSpPr txBox="1"/>
          <p:nvPr/>
        </p:nvSpPr>
        <p:spPr>
          <a:xfrm>
            <a:off x="4506480" y="6328800"/>
            <a:ext cx="117288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Tangram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2582640" y="275760"/>
            <a:ext cx="4915440" cy="6582240"/>
          </a:xfrm>
          <a:prstGeom prst="rect">
            <a:avLst/>
          </a:prstGeom>
          <a:ln>
            <a:noFill/>
          </a:ln>
        </p:spPr>
      </p:pic>
      <p:sp>
        <p:nvSpPr>
          <p:cNvPr id="45" name="TextShape 1"/>
          <p:cNvSpPr txBox="1"/>
          <p:nvPr/>
        </p:nvSpPr>
        <p:spPr>
          <a:xfrm>
            <a:off x="3643920" y="7040880"/>
            <a:ext cx="309924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Preschool mosaic makers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925560" y="438120"/>
            <a:ext cx="8228520" cy="6145560"/>
          </a:xfrm>
          <a:prstGeom prst="rect">
            <a:avLst/>
          </a:prstGeom>
          <a:ln>
            <a:noFill/>
          </a:ln>
        </p:spPr>
      </p:pic>
      <p:sp>
        <p:nvSpPr>
          <p:cNvPr id="47" name="TextShape 1"/>
          <p:cNvSpPr txBox="1"/>
          <p:nvPr/>
        </p:nvSpPr>
        <p:spPr>
          <a:xfrm>
            <a:off x="2730960" y="6858000"/>
            <a:ext cx="513684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Arial"/>
              </a:rPr>
              <a:t>Our Children, Their World </a:t>
            </a:r>
            <a:r>
              <a:rPr b="0" lang="en-US" sz="2000" spc="-1" strike="noStrike">
                <a:latin typeface="Arial"/>
              </a:rPr>
              <a:t>preschool mosaic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743040" y="822960"/>
            <a:ext cx="8592120" cy="4935960"/>
          </a:xfrm>
          <a:prstGeom prst="rect">
            <a:avLst/>
          </a:prstGeom>
          <a:ln>
            <a:noFill/>
          </a:ln>
        </p:spPr>
      </p:pic>
      <p:sp>
        <p:nvSpPr>
          <p:cNvPr id="49" name="TextShape 1"/>
          <p:cNvSpPr txBox="1"/>
          <p:nvPr/>
        </p:nvSpPr>
        <p:spPr>
          <a:xfrm>
            <a:off x="3498480" y="6309360"/>
            <a:ext cx="342396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Kindergarten mosaic makers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822960" y="394200"/>
            <a:ext cx="8166600" cy="6098040"/>
          </a:xfrm>
          <a:prstGeom prst="rect">
            <a:avLst/>
          </a:prstGeom>
          <a:ln>
            <a:noFill/>
          </a:ln>
        </p:spPr>
      </p:pic>
      <p:sp>
        <p:nvSpPr>
          <p:cNvPr id="51" name="TextShape 1"/>
          <p:cNvSpPr txBox="1"/>
          <p:nvPr/>
        </p:nvSpPr>
        <p:spPr>
          <a:xfrm>
            <a:off x="1409760" y="6858000"/>
            <a:ext cx="809028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Learning about Japanese culture by participating in the Tea Ceremony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1097280" y="543240"/>
            <a:ext cx="7933320" cy="5949000"/>
          </a:xfrm>
          <a:prstGeom prst="rect">
            <a:avLst/>
          </a:prstGeom>
          <a:ln>
            <a:noFill/>
          </a:ln>
        </p:spPr>
      </p:pic>
      <p:sp>
        <p:nvSpPr>
          <p:cNvPr id="53" name="TextShape 1"/>
          <p:cNvSpPr txBox="1"/>
          <p:nvPr/>
        </p:nvSpPr>
        <p:spPr>
          <a:xfrm>
            <a:off x="1449360" y="6766560"/>
            <a:ext cx="7182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The Solar System mosaic (with Pluto) at Firelands Elementary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2701800" y="274320"/>
            <a:ext cx="4675680" cy="6234480"/>
          </a:xfrm>
          <a:prstGeom prst="rect">
            <a:avLst/>
          </a:prstGeom>
          <a:ln>
            <a:noFill/>
          </a:ln>
        </p:spPr>
      </p:pic>
      <p:sp>
        <p:nvSpPr>
          <p:cNvPr id="55" name="TextShape 1"/>
          <p:cNvSpPr txBox="1"/>
          <p:nvPr/>
        </p:nvSpPr>
        <p:spPr>
          <a:xfrm>
            <a:off x="2039400" y="6766560"/>
            <a:ext cx="667764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Arial"/>
              </a:rPr>
              <a:t>Learning about the Aztecs by making a sun disc from clay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34481</TotalTime>
  <Application>LibreOffice/5.4.7.2$MacOSX_X86_64 LibreOffice_project/c838ef25c16710f8838b1faec480ebba495259d0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2019-08-08T14:08:14Z</dcterms:created>
  <dc:creator>George Woideck</dc:creator>
  <dc:description/>
  <dc:language>en-US</dc:language>
  <cp:lastModifiedBy/>
  <dcterms:modified xsi:type="dcterms:W3CDTF">2019-08-19T20:36:26Z</dcterms:modified>
  <cp:revision>5</cp:revision>
  <dc:subject/>
  <dc:title/>
</cp:coreProperties>
</file>