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4" r:id="rId2"/>
    <p:sldId id="256" r:id="rId3"/>
    <p:sldId id="258" r:id="rId4"/>
    <p:sldId id="275" r:id="rId5"/>
    <p:sldId id="276" r:id="rId6"/>
    <p:sldId id="257" r:id="rId7"/>
    <p:sldId id="284" r:id="rId8"/>
    <p:sldId id="285" r:id="rId9"/>
    <p:sldId id="286" r:id="rId10"/>
    <p:sldId id="268" r:id="rId11"/>
    <p:sldId id="269" r:id="rId12"/>
    <p:sldId id="278" r:id="rId13"/>
    <p:sldId id="279" r:id="rId14"/>
    <p:sldId id="281" r:id="rId15"/>
    <p:sldId id="280" r:id="rId16"/>
    <p:sldId id="288" r:id="rId17"/>
    <p:sldId id="261" r:id="rId18"/>
    <p:sldId id="262" r:id="rId19"/>
    <p:sldId id="272" r:id="rId20"/>
    <p:sldId id="282" r:id="rId21"/>
    <p:sldId id="273" r:id="rId22"/>
    <p:sldId id="270" r:id="rId23"/>
    <p:sldId id="287" r:id="rId24"/>
    <p:sldId id="263" r:id="rId25"/>
    <p:sldId id="265" r:id="rId26"/>
    <p:sldId id="266" r:id="rId27"/>
    <p:sldId id="267" r:id="rId28"/>
    <p:sldId id="259" r:id="rId29"/>
    <p:sldId id="28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8/15/2018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Pwe-pA6TaZ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ntrepreneur.com/article/24996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annotation_id=annotation_843448&amp;feature=iv&amp;src_vid=zlfKdbWwruY&amp;v=bNF_P281Uu4"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7754" y="349809"/>
            <a:ext cx="4286709" cy="2410097"/>
          </a:xfrm>
          <a:prstGeom prst="rect">
            <a:avLst/>
          </a:prstGeom>
        </p:spPr>
      </p:pic>
      <p:pic>
        <p:nvPicPr>
          <p:cNvPr id="6" name="Picture 5"/>
          <p:cNvPicPr>
            <a:picLocks noChangeAspect="1"/>
          </p:cNvPicPr>
          <p:nvPr/>
        </p:nvPicPr>
        <p:blipFill rotWithShape="1">
          <a:blip r:embed="rId3"/>
          <a:srcRect l="18309" t="20625" r="19546" b="18839"/>
          <a:stretch/>
        </p:blipFill>
        <p:spPr>
          <a:xfrm>
            <a:off x="7276010" y="287381"/>
            <a:ext cx="4286117" cy="2347325"/>
          </a:xfrm>
          <a:prstGeom prst="rect">
            <a:avLst/>
          </a:prstGeom>
        </p:spPr>
      </p:pic>
      <p:pic>
        <p:nvPicPr>
          <p:cNvPr id="7" name="Picture 6"/>
          <p:cNvPicPr>
            <a:picLocks noChangeAspect="1"/>
          </p:cNvPicPr>
          <p:nvPr/>
        </p:nvPicPr>
        <p:blipFill rotWithShape="1">
          <a:blip r:embed="rId4"/>
          <a:srcRect l="-1" t="-587" r="-101"/>
          <a:stretch/>
        </p:blipFill>
        <p:spPr>
          <a:xfrm>
            <a:off x="3523107" y="4631881"/>
            <a:ext cx="3613075" cy="2041232"/>
          </a:xfrm>
          <a:prstGeom prst="rect">
            <a:avLst/>
          </a:prstGeom>
        </p:spPr>
      </p:pic>
      <p:pic>
        <p:nvPicPr>
          <p:cNvPr id="10" name="Picture 9"/>
          <p:cNvPicPr>
            <a:picLocks noChangeAspect="1"/>
          </p:cNvPicPr>
          <p:nvPr/>
        </p:nvPicPr>
        <p:blipFill rotWithShape="1">
          <a:blip r:embed="rId5"/>
          <a:srcRect l="12449" t="3214" r="12518" b="-3214"/>
          <a:stretch/>
        </p:blipFill>
        <p:spPr>
          <a:xfrm>
            <a:off x="9049392" y="4631881"/>
            <a:ext cx="2787841" cy="2088957"/>
          </a:xfrm>
          <a:prstGeom prst="rect">
            <a:avLst/>
          </a:prstGeom>
        </p:spPr>
      </p:pic>
      <p:sp>
        <p:nvSpPr>
          <p:cNvPr id="11" name="TextBox 10"/>
          <p:cNvSpPr txBox="1"/>
          <p:nvPr/>
        </p:nvSpPr>
        <p:spPr>
          <a:xfrm>
            <a:off x="5538651" y="3246886"/>
            <a:ext cx="4568046" cy="954107"/>
          </a:xfrm>
          <a:prstGeom prst="rect">
            <a:avLst/>
          </a:prstGeom>
          <a:noFill/>
        </p:spPr>
        <p:txBody>
          <a:bodyPr wrap="square" rtlCol="0">
            <a:spAutoFit/>
          </a:bodyPr>
          <a:lstStyle/>
          <a:p>
            <a:r>
              <a:rPr lang="en-US" sz="2800" b="1" i="1" dirty="0" smtClean="0">
                <a:latin typeface="Papyrus" panose="03070502060502030205" pitchFamily="66" charset="0"/>
              </a:rPr>
              <a:t>Where the Heck is Matt?</a:t>
            </a:r>
          </a:p>
          <a:p>
            <a:pPr algn="ctr"/>
            <a:r>
              <a:rPr lang="en-US" sz="2800" b="1" i="1" dirty="0" smtClean="0">
                <a:latin typeface="Papyrus" panose="03070502060502030205" pitchFamily="66" charset="0"/>
                <a:hlinkClick r:id="rId6"/>
              </a:rPr>
              <a:t>2012</a:t>
            </a:r>
            <a:endParaRPr lang="en-US" sz="2800" b="1" i="1" dirty="0">
              <a:latin typeface="Papyrus" panose="03070502060502030205" pitchFamily="66" charset="0"/>
            </a:endParaRPr>
          </a:p>
        </p:txBody>
      </p:sp>
      <p:pic>
        <p:nvPicPr>
          <p:cNvPr id="2" name="Picture 1"/>
          <p:cNvPicPr>
            <a:picLocks noChangeAspect="1"/>
          </p:cNvPicPr>
          <p:nvPr/>
        </p:nvPicPr>
        <p:blipFill>
          <a:blip r:embed="rId7"/>
          <a:stretch>
            <a:fillRect/>
          </a:stretch>
        </p:blipFill>
        <p:spPr>
          <a:xfrm>
            <a:off x="325709" y="3066867"/>
            <a:ext cx="3057571" cy="1719044"/>
          </a:xfrm>
          <a:prstGeom prst="rect">
            <a:avLst/>
          </a:prstGeom>
        </p:spPr>
      </p:pic>
    </p:spTree>
    <p:extLst>
      <p:ext uri="{BB962C8B-B14F-4D97-AF65-F5344CB8AC3E}">
        <p14:creationId xmlns:p14="http://schemas.microsoft.com/office/powerpoint/2010/main" val="388006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734594"/>
            <a:ext cx="6487297" cy="821508"/>
          </a:xfrm>
        </p:spPr>
        <p:txBody>
          <a:bodyPr/>
          <a:lstStyle/>
          <a:p>
            <a:r>
              <a:rPr lang="en-US" b="1" i="1" cap="none" dirty="0" smtClean="0">
                <a:latin typeface="Papyrus" panose="03070502060502030205" pitchFamily="66" charset="0"/>
              </a:rPr>
              <a:t>The “I” of Imagination</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1" y="685800"/>
            <a:ext cx="10915605" cy="5218611"/>
          </a:xfrm>
        </p:spPr>
        <p:txBody>
          <a:bodyPr>
            <a:normAutofit/>
          </a:bodyPr>
          <a:lstStyle/>
          <a:p>
            <a:r>
              <a:rPr lang="en-US" sz="3200" dirty="0" smtClean="0">
                <a:solidFill>
                  <a:schemeClr val="tx1"/>
                </a:solidFill>
                <a:latin typeface="Papyrus" panose="03070502060502030205" pitchFamily="66" charset="0"/>
              </a:rPr>
              <a:t>Play pretend. </a:t>
            </a:r>
          </a:p>
          <a:p>
            <a:r>
              <a:rPr lang="en-US" sz="3200" dirty="0" smtClean="0">
                <a:solidFill>
                  <a:schemeClr val="tx1"/>
                </a:solidFill>
                <a:latin typeface="Papyrus" panose="03070502060502030205" pitchFamily="66" charset="0"/>
              </a:rPr>
              <a:t>Create an “imagination corner” in your classroom with materials and prompts for using imagination. </a:t>
            </a:r>
          </a:p>
          <a:p>
            <a:r>
              <a:rPr lang="en-US" sz="3200" dirty="0" smtClean="0">
                <a:solidFill>
                  <a:schemeClr val="tx1"/>
                </a:solidFill>
                <a:latin typeface="Papyrus" panose="03070502060502030205" pitchFamily="66" charset="0"/>
              </a:rPr>
              <a:t> Tell a true story. Then retell it with exaggerated aspects, delighting in the imaginative and fun new story. </a:t>
            </a:r>
          </a:p>
          <a:p>
            <a:r>
              <a:rPr lang="en-US" sz="3200" dirty="0" smtClean="0">
                <a:solidFill>
                  <a:schemeClr val="tx1"/>
                </a:solidFill>
                <a:latin typeface="Papyrus" panose="03070502060502030205" pitchFamily="66" charset="0"/>
              </a:rPr>
              <a:t>Emphasize using play as an initial activity for any topic, warm-up, getting acquainted. </a:t>
            </a:r>
          </a:p>
          <a:p>
            <a:r>
              <a:rPr lang="en-US" sz="3200" b="1" dirty="0" smtClean="0">
                <a:solidFill>
                  <a:schemeClr val="tx1"/>
                </a:solidFill>
                <a:latin typeface="Papyrus" panose="03070502060502030205" pitchFamily="66" charset="0"/>
              </a:rPr>
              <a:t>Teach </a:t>
            </a:r>
            <a:r>
              <a:rPr lang="en-US" sz="3200" b="1" dirty="0" smtClean="0">
                <a:solidFill>
                  <a:schemeClr val="tx1"/>
                </a:solidFill>
                <a:latin typeface="Papyrus" panose="03070502060502030205" pitchFamily="66" charset="0"/>
              </a:rPr>
              <a:t>students to imagine how others think and feel – “walk in someone else’s shoes.” </a:t>
            </a:r>
          </a:p>
        </p:txBody>
      </p:sp>
    </p:spTree>
    <p:extLst>
      <p:ext uri="{BB962C8B-B14F-4D97-AF65-F5344CB8AC3E}">
        <p14:creationId xmlns:p14="http://schemas.microsoft.com/office/powerpoint/2010/main" val="2283911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786846"/>
            <a:ext cx="6487297" cy="717005"/>
          </a:xfrm>
        </p:spPr>
        <p:txBody>
          <a:bodyPr/>
          <a:lstStyle/>
          <a:p>
            <a:r>
              <a:rPr lang="en-US" b="1" i="1" cap="none" dirty="0" smtClean="0">
                <a:latin typeface="Papyrus" panose="03070502060502030205" pitchFamily="66" charset="0"/>
              </a:rPr>
              <a:t>The “I” of Intuition</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2" y="470263"/>
            <a:ext cx="10954794" cy="5434147"/>
          </a:xfrm>
        </p:spPr>
        <p:txBody>
          <a:bodyPr>
            <a:normAutofit fontScale="77500" lnSpcReduction="20000"/>
          </a:bodyPr>
          <a:lstStyle/>
          <a:p>
            <a:r>
              <a:rPr lang="en-US" sz="3200" dirty="0" smtClean="0">
                <a:solidFill>
                  <a:schemeClr val="tx1"/>
                </a:solidFill>
                <a:latin typeface="Papyrus" panose="03070502060502030205" pitchFamily="66" charset="0"/>
              </a:rPr>
              <a:t>Employing quick memory/recall games and exercises.</a:t>
            </a:r>
          </a:p>
          <a:p>
            <a:r>
              <a:rPr lang="en-US" sz="3200" dirty="0" smtClean="0">
                <a:solidFill>
                  <a:schemeClr val="tx1"/>
                </a:solidFill>
                <a:latin typeface="Papyrus" panose="03070502060502030205" pitchFamily="66" charset="0"/>
              </a:rPr>
              <a:t>Discussing the meaning of archetypal ideas, symbols, metaphor, in stories, myths, films, etc. </a:t>
            </a:r>
          </a:p>
          <a:p>
            <a:r>
              <a:rPr lang="en-US" sz="3200" dirty="0" smtClean="0">
                <a:solidFill>
                  <a:schemeClr val="tx1"/>
                </a:solidFill>
                <a:latin typeface="Papyrus" panose="03070502060502030205" pitchFamily="66" charset="0"/>
              </a:rPr>
              <a:t>Recognize that teaching itself is an intuitive process!</a:t>
            </a:r>
          </a:p>
          <a:p>
            <a:r>
              <a:rPr lang="en-US" sz="3200" dirty="0" smtClean="0">
                <a:solidFill>
                  <a:schemeClr val="tx1"/>
                </a:solidFill>
                <a:latin typeface="Papyrus" panose="03070502060502030205" pitchFamily="66" charset="0"/>
              </a:rPr>
              <a:t>Pay attention to hunches, guesses, when students “just know.”</a:t>
            </a:r>
          </a:p>
          <a:p>
            <a:r>
              <a:rPr lang="en-US" sz="3200" dirty="0" smtClean="0">
                <a:solidFill>
                  <a:schemeClr val="tx1"/>
                </a:solidFill>
                <a:latin typeface="Papyrus" panose="03070502060502030205" pitchFamily="66" charset="0"/>
              </a:rPr>
              <a:t>Have a discussion about intuition and students’ experience with it. </a:t>
            </a:r>
          </a:p>
          <a:p>
            <a:r>
              <a:rPr lang="en-US" sz="3200" dirty="0" smtClean="0">
                <a:solidFill>
                  <a:schemeClr val="tx1"/>
                </a:solidFill>
                <a:latin typeface="Papyrus" panose="03070502060502030205" pitchFamily="66" charset="0"/>
              </a:rPr>
              <a:t>Have students make predictions – about the rest of their day, their week, what might happen when they go home. </a:t>
            </a:r>
          </a:p>
          <a:p>
            <a:r>
              <a:rPr lang="en-US" sz="3200" dirty="0" smtClean="0">
                <a:solidFill>
                  <a:schemeClr val="tx1"/>
                </a:solidFill>
                <a:latin typeface="Papyrus" panose="03070502060502030205" pitchFamily="66" charset="0"/>
              </a:rPr>
              <a:t>Discuss safety issues and “gut feelings” or reactions. </a:t>
            </a:r>
          </a:p>
          <a:p>
            <a:r>
              <a:rPr lang="en-US" sz="3200" dirty="0" smtClean="0">
                <a:solidFill>
                  <a:schemeClr val="tx1"/>
                </a:solidFill>
                <a:latin typeface="Papyrus" panose="03070502060502030205" pitchFamily="66" charset="0"/>
              </a:rPr>
              <a:t>Look for examples of characters (book, films) using intuition. </a:t>
            </a:r>
          </a:p>
          <a:p>
            <a:r>
              <a:rPr lang="en-US" sz="3200" dirty="0">
                <a:solidFill>
                  <a:schemeClr val="tx1"/>
                </a:solidFill>
                <a:latin typeface="Papyrus" panose="03070502060502030205" pitchFamily="66" charset="0"/>
              </a:rPr>
              <a:t>Respect when students skip steps to reach a correct conclusion. </a:t>
            </a:r>
          </a:p>
          <a:p>
            <a:r>
              <a:rPr lang="en-US" sz="3200" b="1" dirty="0" smtClean="0">
                <a:solidFill>
                  <a:schemeClr val="tx1"/>
                </a:solidFill>
                <a:latin typeface="Papyrus" panose="03070502060502030205" pitchFamily="66" charset="0"/>
              </a:rPr>
              <a:t>Zen Sketching</a:t>
            </a:r>
            <a:endParaRPr lang="en-US" sz="3200" b="1" dirty="0">
              <a:solidFill>
                <a:schemeClr val="tx1"/>
              </a:solidFill>
              <a:latin typeface="Papyrus" panose="03070502060502030205" pitchFamily="66" charset="0"/>
            </a:endParaRPr>
          </a:p>
        </p:txBody>
      </p:sp>
    </p:spTree>
    <p:extLst>
      <p:ext uri="{BB962C8B-B14F-4D97-AF65-F5344CB8AC3E}">
        <p14:creationId xmlns:p14="http://schemas.microsoft.com/office/powerpoint/2010/main" val="4035490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2991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35151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s://lh3.googleusercontent.com/mCNoCxCIe-JvKvmQgj7tBzEdNlIiJkbGIPAyt96wuKGp5qcZUXGIr5UCZFCSezj_LD0JjbsTAo8YOPONNbyQ2qZXk-G4pGKiyxYM_WWc5sSGDr6vWqHAH208_sIUzGlw2nBXsT_0gcFVZzQHQ7X5iIiuqmBjgauPPNoebjF5zTUyNr5UbblMuwgKxFPOG5hv-GTVzwWXB74c-vt1JO-ZIruShbmI_dhjN84v5bWAaWcI2iA4LGzmNkXg0egF-gB34gD1len0K3aPrTcHCCWMfIORqP7a0VvuJ6lAA8eLDyn0-luT4UfwW1sRKunSNW1bIiIFpeuRZskhwmRyk7P8K-m8q3Gaux2qiA4AHHi-7sOO1zdCxsUhqz_Lv1DFyEo1jUKk7ICQzvjZ-Zs2Z1VJO9Erb4-PcMw9EA8soEWtk64Q3eYjxaNVar62bT7S7XM4gH-PPfF3s1Hx6h7fV6eaotenipouhASMBdA9yApxbye1z15jzz7ulvMZDQjrlLgd0FYFOyDr19cAeAfehWTvpX7yBgouqvrCbV37PD0v1NvpfuRD21jrHM8DrkVNWrcXh42Hy9wOmW6VuwI5_5GXGciG23TW9mxZgLHto-c=w784-h58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49"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34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2305375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281" y="2018211"/>
            <a:ext cx="10523719" cy="1697400"/>
          </a:xfrm>
        </p:spPr>
        <p:txBody>
          <a:bodyPr>
            <a:normAutofit/>
          </a:bodyPr>
          <a:lstStyle/>
          <a:p>
            <a:r>
              <a:rPr lang="en-US" sz="4400" cap="none" dirty="0" smtClean="0">
                <a:latin typeface="Papyrus" panose="03070502060502030205" pitchFamily="66" charset="0"/>
              </a:rPr>
              <a:t>Thoughts about </a:t>
            </a:r>
            <a:r>
              <a:rPr lang="en-US" sz="4400" cap="none" dirty="0">
                <a:latin typeface="Papyrus" panose="03070502060502030205" pitchFamily="66" charset="0"/>
              </a:rPr>
              <a:t>Z</a:t>
            </a:r>
            <a:r>
              <a:rPr lang="en-US" sz="4400" cap="none" dirty="0" smtClean="0">
                <a:latin typeface="Papyrus" panose="03070502060502030205" pitchFamily="66" charset="0"/>
              </a:rPr>
              <a:t>en </a:t>
            </a:r>
            <a:r>
              <a:rPr lang="en-US" sz="4400" cap="none" dirty="0">
                <a:latin typeface="Papyrus" panose="03070502060502030205" pitchFamily="66" charset="0"/>
              </a:rPr>
              <a:t>S</a:t>
            </a:r>
            <a:r>
              <a:rPr lang="en-US" sz="4400" cap="none" dirty="0" smtClean="0">
                <a:latin typeface="Papyrus" panose="03070502060502030205" pitchFamily="66" charset="0"/>
              </a:rPr>
              <a:t>ketching?</a:t>
            </a:r>
            <a:endParaRPr lang="en-US" sz="4400" cap="none" dirty="0">
              <a:latin typeface="Papyrus" panose="03070502060502030205" pitchFamily="66"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6301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656217"/>
            <a:ext cx="8534400" cy="886822"/>
          </a:xfrm>
        </p:spPr>
        <p:txBody>
          <a:bodyPr/>
          <a:lstStyle/>
          <a:p>
            <a:r>
              <a:rPr lang="en-US" b="1" i="1" cap="none" dirty="0" smtClean="0">
                <a:latin typeface="Papyrus" panose="03070502060502030205" pitchFamily="66" charset="0"/>
              </a:rPr>
              <a:t>The “I” of Insight</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1" y="724988"/>
            <a:ext cx="10419217" cy="4839789"/>
          </a:xfrm>
        </p:spPr>
        <p:txBody>
          <a:bodyPr>
            <a:normAutofit fontScale="92500" lnSpcReduction="20000"/>
          </a:bodyPr>
          <a:lstStyle/>
          <a:p>
            <a:r>
              <a:rPr lang="en-US" sz="3200" dirty="0" smtClean="0">
                <a:solidFill>
                  <a:schemeClr val="tx1"/>
                </a:solidFill>
                <a:latin typeface="Papyrus" panose="03070502060502030205" pitchFamily="66" charset="0"/>
              </a:rPr>
              <a:t>Intentionally define insight and talk about it, discuss it with students. </a:t>
            </a:r>
          </a:p>
          <a:p>
            <a:r>
              <a:rPr lang="en-US" sz="3200" dirty="0" smtClean="0">
                <a:solidFill>
                  <a:schemeClr val="tx1"/>
                </a:solidFill>
                <a:latin typeface="Papyrus" panose="03070502060502030205" pitchFamily="66" charset="0"/>
              </a:rPr>
              <a:t>Keep a list of students’ insights and post it. </a:t>
            </a:r>
          </a:p>
          <a:p>
            <a:r>
              <a:rPr lang="en-US" sz="3200" dirty="0" smtClean="0">
                <a:solidFill>
                  <a:schemeClr val="tx1"/>
                </a:solidFill>
                <a:latin typeface="Papyrus" panose="03070502060502030205" pitchFamily="66" charset="0"/>
              </a:rPr>
              <a:t>Talk about insights and solving problems – give students a problem without a single solution. </a:t>
            </a:r>
          </a:p>
          <a:p>
            <a:r>
              <a:rPr lang="en-US" sz="3200" dirty="0" smtClean="0">
                <a:solidFill>
                  <a:schemeClr val="tx1"/>
                </a:solidFill>
                <a:latin typeface="Papyrus" panose="03070502060502030205" pitchFamily="66" charset="0"/>
              </a:rPr>
              <a:t>Discuss how dreams (day and nighttime dreams!) can provide insight.  Also walking, driving, gardening, bathing, repetitive or (seemingly) menial work can open the mind to insights.  This is where insight and incubation work together. </a:t>
            </a:r>
          </a:p>
          <a:p>
            <a:r>
              <a:rPr lang="en-US" sz="3200" b="1" dirty="0" smtClean="0">
                <a:solidFill>
                  <a:schemeClr val="tx1"/>
                </a:solidFill>
                <a:latin typeface="Papyrus" panose="03070502060502030205" pitchFamily="66" charset="0"/>
              </a:rPr>
              <a:t>Up Close and Personal Sketches</a:t>
            </a:r>
          </a:p>
        </p:txBody>
      </p:sp>
    </p:spTree>
    <p:extLst>
      <p:ext uri="{BB962C8B-B14F-4D97-AF65-F5344CB8AC3E}">
        <p14:creationId xmlns:p14="http://schemas.microsoft.com/office/powerpoint/2010/main" val="235771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6" y="548640"/>
            <a:ext cx="8534400" cy="651690"/>
          </a:xfrm>
        </p:spPr>
        <p:txBody>
          <a:bodyPr/>
          <a:lstStyle/>
          <a:p>
            <a:r>
              <a:rPr lang="en-US" b="1" i="1" cap="none" dirty="0" smtClean="0">
                <a:latin typeface="Papyrus" panose="03070502060502030205" pitchFamily="66" charset="0"/>
              </a:rPr>
              <a:t>The “I” of Inspiration. Inspiration of . . . </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1" y="1593669"/>
            <a:ext cx="11189925" cy="4781005"/>
          </a:xfrm>
        </p:spPr>
        <p:txBody>
          <a:bodyPr>
            <a:normAutofit fontScale="85000" lnSpcReduction="10000"/>
          </a:bodyPr>
          <a:lstStyle/>
          <a:p>
            <a:r>
              <a:rPr lang="en-US" sz="3200" dirty="0" smtClean="0">
                <a:solidFill>
                  <a:schemeClr val="tx1"/>
                </a:solidFill>
                <a:latin typeface="Papyrus" panose="03070502060502030205" pitchFamily="66" charset="0"/>
              </a:rPr>
              <a:t>…Love – notice how Love is the subject of music, literature, film.</a:t>
            </a:r>
          </a:p>
          <a:p>
            <a:r>
              <a:rPr lang="en-US" sz="3200" dirty="0" smtClean="0">
                <a:solidFill>
                  <a:schemeClr val="tx1"/>
                </a:solidFill>
                <a:latin typeface="Papyrus" panose="03070502060502030205" pitchFamily="66" charset="0"/>
              </a:rPr>
              <a:t>…Nature – conduct class outside/outdoor education experience, plant a garden, display nature photos, nature meditations.</a:t>
            </a:r>
          </a:p>
          <a:p>
            <a:r>
              <a:rPr lang="en-US" sz="3200" dirty="0" smtClean="0">
                <a:solidFill>
                  <a:schemeClr val="tx1"/>
                </a:solidFill>
                <a:latin typeface="Papyrus" panose="03070502060502030205" pitchFamily="66" charset="0"/>
              </a:rPr>
              <a:t>…Transcendent Experience – teach tolerance, see how education transforms individuals, culture, emphasize Purpose, the Whole Child, spiritual education, study the foundations of various faiths, works of art, respect stories of transcendent experiences. </a:t>
            </a:r>
          </a:p>
          <a:p>
            <a:r>
              <a:rPr lang="en-US" sz="3200" dirty="0" smtClean="0">
                <a:solidFill>
                  <a:schemeClr val="tx1"/>
                </a:solidFill>
                <a:latin typeface="Papyrus" panose="03070502060502030205" pitchFamily="66" charset="0"/>
              </a:rPr>
              <a:t>…Through substances – study creative individuals who often suffer with substance abuse. Substances mimic the “high” experienced in creative work, or are part of the risk-taking experience, or are used to cope with inner/outer expectations or vulnerability. </a:t>
            </a:r>
          </a:p>
          <a:p>
            <a:endParaRPr lang="en-US" sz="3200" dirty="0">
              <a:solidFill>
                <a:schemeClr val="tx1"/>
              </a:solidFill>
              <a:latin typeface="Papyrus" panose="03070502060502030205" pitchFamily="66" charset="0"/>
            </a:endParaRPr>
          </a:p>
        </p:txBody>
      </p:sp>
    </p:spTree>
    <p:extLst>
      <p:ext uri="{BB962C8B-B14F-4D97-AF65-F5344CB8AC3E}">
        <p14:creationId xmlns:p14="http://schemas.microsoft.com/office/powerpoint/2010/main" val="59613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6" y="548640"/>
            <a:ext cx="8534400" cy="651690"/>
          </a:xfrm>
        </p:spPr>
        <p:txBody>
          <a:bodyPr/>
          <a:lstStyle/>
          <a:p>
            <a:r>
              <a:rPr lang="en-US" b="1" i="1" cap="none" dirty="0" smtClean="0">
                <a:latin typeface="Papyrus" panose="03070502060502030205" pitchFamily="66" charset="0"/>
              </a:rPr>
              <a:t>The “I” of Inspiration. Inspiration of . . . </a:t>
            </a:r>
            <a:endParaRPr lang="en-US" b="1" i="1" cap="none" dirty="0">
              <a:latin typeface="Papyrus" panose="03070502060502030205" pitchFamily="66" charset="0"/>
            </a:endParaRPr>
          </a:p>
        </p:txBody>
      </p:sp>
      <p:sp>
        <p:nvSpPr>
          <p:cNvPr id="3" name="Content Placeholder 2"/>
          <p:cNvSpPr>
            <a:spLocks noGrp="1"/>
          </p:cNvSpPr>
          <p:nvPr>
            <p:ph idx="1"/>
          </p:nvPr>
        </p:nvSpPr>
        <p:spPr>
          <a:xfrm>
            <a:off x="566646" y="1457324"/>
            <a:ext cx="11189925" cy="4905103"/>
          </a:xfrm>
        </p:spPr>
        <p:txBody>
          <a:bodyPr>
            <a:normAutofit fontScale="92500" lnSpcReduction="10000"/>
          </a:bodyPr>
          <a:lstStyle/>
          <a:p>
            <a:r>
              <a:rPr lang="en-US" sz="3200" dirty="0" smtClean="0">
                <a:solidFill>
                  <a:schemeClr val="tx1"/>
                </a:solidFill>
                <a:latin typeface="Papyrus" panose="03070502060502030205" pitchFamily="66" charset="0"/>
              </a:rPr>
              <a:t>…Other’s creativity – talk about your own creative work, keep creative work in your classrooms in the form of posters, literature, images, sayings, inventions. Instead of Current Events, have students share creative work (their music included!) that inspires. </a:t>
            </a:r>
          </a:p>
          <a:p>
            <a:r>
              <a:rPr lang="en-US" sz="3200" dirty="0" smtClean="0">
                <a:solidFill>
                  <a:schemeClr val="tx1"/>
                </a:solidFill>
                <a:latin typeface="Papyrus" panose="03070502060502030205" pitchFamily="66" charset="0"/>
              </a:rPr>
              <a:t>…Dreams – talk about dreams, tell the dream’s story and include images, metaphors, symbols, archetypes. </a:t>
            </a:r>
          </a:p>
          <a:p>
            <a:r>
              <a:rPr lang="en-US" sz="3200" dirty="0" smtClean="0">
                <a:solidFill>
                  <a:schemeClr val="tx1"/>
                </a:solidFill>
                <a:latin typeface="Papyrus" panose="03070502060502030205" pitchFamily="66" charset="0"/>
              </a:rPr>
              <a:t>…Travel and Novel Surroundings – take a new route, take a trip (virtual trips through travel photos, videos, websites work in the classroom, too!), have students talk about trips, have them keep a </a:t>
            </a:r>
            <a:r>
              <a:rPr lang="en-US" sz="3200" dirty="0" err="1" smtClean="0">
                <a:solidFill>
                  <a:schemeClr val="tx1"/>
                </a:solidFill>
                <a:latin typeface="Papyrus" panose="03070502060502030205" pitchFamily="66" charset="0"/>
              </a:rPr>
              <a:t>thoughtlog</a:t>
            </a:r>
            <a:r>
              <a:rPr lang="en-US" sz="3200" dirty="0" smtClean="0">
                <a:solidFill>
                  <a:schemeClr val="tx1"/>
                </a:solidFill>
                <a:latin typeface="Papyrus" panose="03070502060502030205" pitchFamily="66" charset="0"/>
              </a:rPr>
              <a:t> if they travel during school time. </a:t>
            </a:r>
          </a:p>
        </p:txBody>
      </p:sp>
    </p:spTree>
    <p:extLst>
      <p:ext uri="{BB962C8B-B14F-4D97-AF65-F5344CB8AC3E}">
        <p14:creationId xmlns:p14="http://schemas.microsoft.com/office/powerpoint/2010/main" val="811030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800"/>
            <a:ext cx="10393091" cy="2619104"/>
          </a:xfrm>
        </p:spPr>
        <p:txBody>
          <a:bodyPr/>
          <a:lstStyle/>
          <a:p>
            <a:r>
              <a:rPr lang="en-US" cap="none" dirty="0" smtClean="0">
                <a:latin typeface="Papyrus" panose="03070502060502030205" pitchFamily="66" charset="0"/>
              </a:rPr>
              <a:t>Understanding Creativity 2:</a:t>
            </a:r>
            <a:br>
              <a:rPr lang="en-US" cap="none" dirty="0" smtClean="0">
                <a:latin typeface="Papyrus" panose="03070502060502030205" pitchFamily="66" charset="0"/>
              </a:rPr>
            </a:br>
            <a:r>
              <a:rPr lang="en-US" cap="none" smtClean="0">
                <a:latin typeface="Papyrus" panose="03070502060502030205" pitchFamily="66" charset="0"/>
              </a:rPr>
              <a:t>The Seven I’s</a:t>
            </a:r>
            <a:endParaRPr lang="en-US" cap="none" dirty="0">
              <a:latin typeface="Papyrus" panose="03070502060502030205" pitchFamily="66" charset="0"/>
            </a:endParaRPr>
          </a:p>
        </p:txBody>
      </p:sp>
      <p:sp>
        <p:nvSpPr>
          <p:cNvPr id="3" name="Subtitle 2"/>
          <p:cNvSpPr>
            <a:spLocks noGrp="1"/>
          </p:cNvSpPr>
          <p:nvPr>
            <p:ph type="subTitle" idx="1"/>
          </p:nvPr>
        </p:nvSpPr>
        <p:spPr/>
        <p:txBody>
          <a:bodyPr>
            <a:normAutofit/>
          </a:bodyPr>
          <a:lstStyle/>
          <a:p>
            <a:r>
              <a:rPr lang="en-US" sz="2400" dirty="0" smtClean="0">
                <a:solidFill>
                  <a:schemeClr val="tx1"/>
                </a:solidFill>
                <a:latin typeface="Papyrus" panose="03070502060502030205" pitchFamily="66" charset="0"/>
              </a:rPr>
              <a:t>Dr. Jennifer Groman</a:t>
            </a:r>
          </a:p>
          <a:p>
            <a:r>
              <a:rPr lang="en-US" sz="2400" dirty="0" smtClean="0">
                <a:solidFill>
                  <a:schemeClr val="tx1"/>
                </a:solidFill>
                <a:latin typeface="Papyrus" panose="03070502060502030205" pitchFamily="66" charset="0"/>
              </a:rPr>
              <a:t>Ashland University</a:t>
            </a:r>
          </a:p>
          <a:p>
            <a:r>
              <a:rPr lang="en-US" sz="2400" dirty="0" smtClean="0">
                <a:solidFill>
                  <a:schemeClr val="tx1"/>
                </a:solidFill>
                <a:latin typeface="Papyrus" panose="03070502060502030205" pitchFamily="66" charset="0"/>
              </a:rPr>
              <a:t>jgroman@ashland.edu</a:t>
            </a:r>
            <a:endParaRPr lang="en-US" sz="2400" dirty="0">
              <a:solidFill>
                <a:schemeClr val="tx1"/>
              </a:solidFill>
              <a:latin typeface="Papyrus" panose="03070502060502030205"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612" y="3980906"/>
            <a:ext cx="3333750" cy="1143000"/>
          </a:xfrm>
          <a:prstGeom prst="rect">
            <a:avLst/>
          </a:prstGeom>
        </p:spPr>
      </p:pic>
      <p:sp>
        <p:nvSpPr>
          <p:cNvPr id="5" name="Subtitle 2"/>
          <p:cNvSpPr txBox="1">
            <a:spLocks/>
          </p:cNvSpPr>
          <p:nvPr/>
        </p:nvSpPr>
        <p:spPr>
          <a:xfrm>
            <a:off x="684211" y="5518392"/>
            <a:ext cx="10658702" cy="819694"/>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400" i="1" dirty="0" smtClean="0">
                <a:solidFill>
                  <a:schemeClr val="tx1"/>
                </a:solidFill>
                <a:latin typeface="Papyrus" panose="03070502060502030205" pitchFamily="66" charset="0"/>
              </a:rPr>
              <a:t>If you would like a copy of my two PowerPoint presentations, put your name and email address on the card in your bag and put it in my singing bowl before you leave. </a:t>
            </a:r>
            <a:endParaRPr lang="en-US" sz="2400" i="1" dirty="0">
              <a:solidFill>
                <a:schemeClr val="tx1"/>
              </a:solidFill>
              <a:latin typeface="Papyrus" panose="03070502060502030205" pitchFamily="66" charset="0"/>
            </a:endParaRPr>
          </a:p>
        </p:txBody>
      </p:sp>
    </p:spTree>
    <p:extLst>
      <p:ext uri="{BB962C8B-B14F-4D97-AF65-F5344CB8AC3E}">
        <p14:creationId xmlns:p14="http://schemas.microsoft.com/office/powerpoint/2010/main" val="267860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6" y="548640"/>
            <a:ext cx="8534400" cy="651690"/>
          </a:xfrm>
        </p:spPr>
        <p:txBody>
          <a:bodyPr/>
          <a:lstStyle/>
          <a:p>
            <a:r>
              <a:rPr lang="en-US" b="1" i="1" cap="none" dirty="0" smtClean="0">
                <a:latin typeface="Papyrus" panose="03070502060502030205" pitchFamily="66" charset="0"/>
              </a:rPr>
              <a:t>The “I” of Inspiration. Inspiration of . . . </a:t>
            </a:r>
            <a:endParaRPr lang="en-US" b="1" i="1" cap="none" dirty="0">
              <a:latin typeface="Papyrus" panose="03070502060502030205" pitchFamily="66" charset="0"/>
            </a:endParaRPr>
          </a:p>
        </p:txBody>
      </p:sp>
      <p:sp>
        <p:nvSpPr>
          <p:cNvPr id="3" name="Content Placeholder 2"/>
          <p:cNvSpPr>
            <a:spLocks noGrp="1"/>
          </p:cNvSpPr>
          <p:nvPr>
            <p:ph idx="1"/>
          </p:nvPr>
        </p:nvSpPr>
        <p:spPr>
          <a:xfrm>
            <a:off x="566646" y="1200330"/>
            <a:ext cx="11189925" cy="5348015"/>
          </a:xfrm>
        </p:spPr>
        <p:txBody>
          <a:bodyPr>
            <a:normAutofit/>
          </a:bodyPr>
          <a:lstStyle/>
          <a:p>
            <a:r>
              <a:rPr lang="en-US" sz="3200" dirty="0" smtClean="0">
                <a:solidFill>
                  <a:schemeClr val="tx1"/>
                </a:solidFill>
                <a:latin typeface="Papyrus" panose="03070502060502030205" pitchFamily="66" charset="0"/>
              </a:rPr>
              <a:t>…The Dark Side – read Poe, play protest songs, read slave narratives, discuss the holocaust and the force of human resilience, during dark times creative work can truly soothe and help students process. </a:t>
            </a:r>
          </a:p>
          <a:p>
            <a:r>
              <a:rPr lang="en-US" sz="3200" dirty="0" smtClean="0">
                <a:solidFill>
                  <a:schemeClr val="tx1"/>
                </a:solidFill>
                <a:latin typeface="Papyrus" panose="03070502060502030205" pitchFamily="66" charset="0"/>
              </a:rPr>
              <a:t>…of Injustice – have students conduct research about a social justice issue or community service project, encourage students’ questions, sensitivities, and solutions about issues. </a:t>
            </a:r>
          </a:p>
          <a:p>
            <a:r>
              <a:rPr lang="en-US" sz="3200" dirty="0" smtClean="0">
                <a:solidFill>
                  <a:schemeClr val="tx1"/>
                </a:solidFill>
                <a:latin typeface="Papyrus" panose="03070502060502030205" pitchFamily="66" charset="0"/>
              </a:rPr>
              <a:t>…of “I’ll Show You!” – talk about famous individuals who have overcome initial rejection.</a:t>
            </a:r>
          </a:p>
        </p:txBody>
      </p:sp>
    </p:spTree>
    <p:extLst>
      <p:ext uri="{BB962C8B-B14F-4D97-AF65-F5344CB8AC3E}">
        <p14:creationId xmlns:p14="http://schemas.microsoft.com/office/powerpoint/2010/main" val="78412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6" y="548640"/>
            <a:ext cx="8534400" cy="651690"/>
          </a:xfrm>
        </p:spPr>
        <p:txBody>
          <a:bodyPr/>
          <a:lstStyle/>
          <a:p>
            <a:r>
              <a:rPr lang="en-US" b="1" i="1" cap="none" dirty="0" smtClean="0">
                <a:latin typeface="Papyrus" panose="03070502060502030205" pitchFamily="66" charset="0"/>
              </a:rPr>
              <a:t>The Inspiration of Rejection</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1" y="1461588"/>
            <a:ext cx="11189925" cy="5174344"/>
          </a:xfrm>
        </p:spPr>
        <p:txBody>
          <a:bodyPr>
            <a:normAutofit fontScale="92500" lnSpcReduction="20000"/>
          </a:bodyPr>
          <a:lstStyle/>
          <a:p>
            <a:r>
              <a:rPr lang="en-US" sz="3200" dirty="0" smtClean="0">
                <a:solidFill>
                  <a:schemeClr val="tx1"/>
                </a:solidFill>
                <a:latin typeface="Papyrus" panose="03070502060502030205" pitchFamily="66" charset="0"/>
              </a:rPr>
              <a:t>Stephen King – </a:t>
            </a:r>
            <a:r>
              <a:rPr lang="en-US" sz="3200" i="1" dirty="0" smtClean="0">
                <a:solidFill>
                  <a:schemeClr val="tx1"/>
                </a:solidFill>
                <a:latin typeface="Papyrus" panose="03070502060502030205" pitchFamily="66" charset="0"/>
              </a:rPr>
              <a:t>Carrie</a:t>
            </a:r>
            <a:r>
              <a:rPr lang="en-US" sz="3200" dirty="0" smtClean="0">
                <a:solidFill>
                  <a:schemeClr val="tx1"/>
                </a:solidFill>
                <a:latin typeface="Papyrus" panose="03070502060502030205" pitchFamily="66" charset="0"/>
              </a:rPr>
              <a:t> rejected 30 times. </a:t>
            </a:r>
          </a:p>
          <a:p>
            <a:r>
              <a:rPr lang="en-US" sz="3200" dirty="0" smtClean="0">
                <a:solidFill>
                  <a:schemeClr val="tx1"/>
                </a:solidFill>
                <a:latin typeface="Papyrus" panose="03070502060502030205" pitchFamily="66" charset="0"/>
              </a:rPr>
              <a:t>Dr. Seuss – tried 27 times before getting published. </a:t>
            </a:r>
          </a:p>
          <a:p>
            <a:r>
              <a:rPr lang="en-US" sz="3200" dirty="0" smtClean="0">
                <a:solidFill>
                  <a:schemeClr val="tx1"/>
                </a:solidFill>
                <a:latin typeface="Papyrus" panose="03070502060502030205" pitchFamily="66" charset="0"/>
              </a:rPr>
              <a:t>Milton Hershey – failed in business 3 times before his success. </a:t>
            </a:r>
          </a:p>
          <a:p>
            <a:r>
              <a:rPr lang="en-US" sz="3200" dirty="0" smtClean="0">
                <a:solidFill>
                  <a:schemeClr val="tx1"/>
                </a:solidFill>
                <a:latin typeface="Papyrus" panose="03070502060502030205" pitchFamily="66" charset="0"/>
              </a:rPr>
              <a:t>Albert Einstein – did not speak until age 4, called Lazy  by his teacher. </a:t>
            </a:r>
          </a:p>
          <a:p>
            <a:r>
              <a:rPr lang="en-US" sz="3200" dirty="0" smtClean="0">
                <a:solidFill>
                  <a:schemeClr val="tx1"/>
                </a:solidFill>
                <a:latin typeface="Papyrus" panose="03070502060502030205" pitchFamily="66" charset="0"/>
              </a:rPr>
              <a:t>Benjamin Franklin – an elementary school dropout. </a:t>
            </a:r>
          </a:p>
          <a:p>
            <a:r>
              <a:rPr lang="en-US" sz="3200" dirty="0" smtClean="0">
                <a:solidFill>
                  <a:schemeClr val="tx1"/>
                </a:solidFill>
                <a:latin typeface="Papyrus" panose="03070502060502030205" pitchFamily="66" charset="0"/>
              </a:rPr>
              <a:t>Thomas Edison – failed over 1,000 times before creating the right balance for the light bulb. </a:t>
            </a:r>
          </a:p>
          <a:p>
            <a:r>
              <a:rPr lang="en-US" sz="3200" dirty="0" smtClean="0">
                <a:solidFill>
                  <a:schemeClr val="tx1"/>
                </a:solidFill>
                <a:latin typeface="Papyrus" panose="03070502060502030205" pitchFamily="66" charset="0"/>
              </a:rPr>
              <a:t>Walt Disney – fired by a newspaper for “not being creative enough.”</a:t>
            </a:r>
          </a:p>
          <a:p>
            <a:pPr marL="0" indent="0">
              <a:buNone/>
            </a:pPr>
            <a:r>
              <a:rPr lang="en-US" sz="1600" dirty="0">
                <a:solidFill>
                  <a:schemeClr val="tx1"/>
                </a:solidFill>
                <a:latin typeface="Papyrus" panose="03070502060502030205" pitchFamily="66" charset="0"/>
                <a:hlinkClick r:id="rId2"/>
              </a:rPr>
              <a:t>https://</a:t>
            </a:r>
            <a:r>
              <a:rPr lang="en-US" sz="1600" dirty="0" smtClean="0">
                <a:solidFill>
                  <a:schemeClr val="tx1"/>
                </a:solidFill>
                <a:latin typeface="Papyrus" panose="03070502060502030205" pitchFamily="66" charset="0"/>
                <a:hlinkClick r:id="rId2"/>
              </a:rPr>
              <a:t>www.entrepreneur.com/article/249961</a:t>
            </a:r>
            <a:r>
              <a:rPr lang="en-US" sz="1600" dirty="0" smtClean="0">
                <a:solidFill>
                  <a:schemeClr val="tx1"/>
                </a:solidFill>
                <a:latin typeface="Papyrus" panose="03070502060502030205" pitchFamily="66" charset="0"/>
              </a:rPr>
              <a:t> </a:t>
            </a:r>
          </a:p>
          <a:p>
            <a:endParaRPr lang="en-US" sz="3200" dirty="0">
              <a:solidFill>
                <a:schemeClr val="tx1"/>
              </a:solidFill>
              <a:latin typeface="Papyrus" panose="03070502060502030205" pitchFamily="66" charset="0"/>
            </a:endParaRPr>
          </a:p>
        </p:txBody>
      </p:sp>
    </p:spTree>
    <p:extLst>
      <p:ext uri="{BB962C8B-B14F-4D97-AF65-F5344CB8AC3E}">
        <p14:creationId xmlns:p14="http://schemas.microsoft.com/office/powerpoint/2010/main" val="1170611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564777"/>
            <a:ext cx="8534400" cy="873759"/>
          </a:xfrm>
        </p:spPr>
        <p:txBody>
          <a:bodyPr/>
          <a:lstStyle/>
          <a:p>
            <a:r>
              <a:rPr lang="en-US" b="1" i="1" cap="none" dirty="0" smtClean="0">
                <a:latin typeface="Papyrus" panose="03070502060502030205" pitchFamily="66" charset="0"/>
              </a:rPr>
              <a:t>The “I” of Incubation</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1" y="685800"/>
            <a:ext cx="11124611" cy="4878977"/>
          </a:xfrm>
        </p:spPr>
        <p:txBody>
          <a:bodyPr>
            <a:normAutofit/>
          </a:bodyPr>
          <a:lstStyle/>
          <a:p>
            <a:r>
              <a:rPr lang="en-US" sz="3200" dirty="0" smtClean="0">
                <a:solidFill>
                  <a:schemeClr val="tx1"/>
                </a:solidFill>
                <a:latin typeface="Papyrus" panose="03070502060502030205" pitchFamily="66" charset="0"/>
              </a:rPr>
              <a:t>Give time for transitions – use music or sound, dimmed lights, meditation time or simple chair yoga moves to calm students. </a:t>
            </a:r>
          </a:p>
          <a:p>
            <a:r>
              <a:rPr lang="en-US" sz="3200" dirty="0" smtClean="0">
                <a:solidFill>
                  <a:schemeClr val="tx1"/>
                </a:solidFill>
                <a:latin typeface="Papyrus" panose="03070502060502030205" pitchFamily="66" charset="0"/>
              </a:rPr>
              <a:t>Provide time and materials for processing ideas before writing or sharing. </a:t>
            </a:r>
          </a:p>
          <a:p>
            <a:r>
              <a:rPr lang="en-US" sz="3200" dirty="0" smtClean="0">
                <a:solidFill>
                  <a:schemeClr val="tx1"/>
                </a:solidFill>
                <a:latin typeface="Papyrus" panose="03070502060502030205" pitchFamily="66" charset="0"/>
              </a:rPr>
              <a:t>Use Wait Time. </a:t>
            </a:r>
          </a:p>
          <a:p>
            <a:r>
              <a:rPr lang="en-US" sz="3200" dirty="0" err="1" smtClean="0">
                <a:solidFill>
                  <a:schemeClr val="tx1"/>
                </a:solidFill>
                <a:latin typeface="Papyrus" panose="03070502060502030205" pitchFamily="66" charset="0"/>
              </a:rPr>
              <a:t>Thoughtlogs</a:t>
            </a:r>
            <a:r>
              <a:rPr lang="en-US" sz="3200" dirty="0" smtClean="0">
                <a:solidFill>
                  <a:schemeClr val="tx1"/>
                </a:solidFill>
                <a:latin typeface="Papyrus" panose="03070502060502030205" pitchFamily="66" charset="0"/>
              </a:rPr>
              <a:t>, sketchbooks, writing journals are all good ways to “think things through.”</a:t>
            </a:r>
            <a:endParaRPr lang="en-US" sz="3200" dirty="0">
              <a:solidFill>
                <a:schemeClr val="tx1"/>
              </a:solidFill>
              <a:latin typeface="Papyrus" panose="03070502060502030205" pitchFamily="66" charset="0"/>
            </a:endParaRPr>
          </a:p>
        </p:txBody>
      </p:sp>
    </p:spTree>
    <p:extLst>
      <p:ext uri="{BB962C8B-B14F-4D97-AF65-F5344CB8AC3E}">
        <p14:creationId xmlns:p14="http://schemas.microsoft.com/office/powerpoint/2010/main" val="599593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99463"/>
            <a:ext cx="6487297" cy="821508"/>
          </a:xfrm>
        </p:spPr>
        <p:txBody>
          <a:bodyPr/>
          <a:lstStyle/>
          <a:p>
            <a:r>
              <a:rPr lang="en-US" b="1" i="1" cap="none" dirty="0" smtClean="0">
                <a:latin typeface="Papyrus" panose="03070502060502030205" pitchFamily="66" charset="0"/>
              </a:rPr>
              <a:t>The “I” of Imagery</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2" y="371475"/>
            <a:ext cx="11020108" cy="5232491"/>
          </a:xfrm>
        </p:spPr>
        <p:txBody>
          <a:bodyPr>
            <a:normAutofit fontScale="77500" lnSpcReduction="20000"/>
          </a:bodyPr>
          <a:lstStyle/>
          <a:p>
            <a:r>
              <a:rPr lang="en-US" sz="3200" dirty="0" smtClean="0">
                <a:solidFill>
                  <a:schemeClr val="tx1"/>
                </a:solidFill>
                <a:latin typeface="Papyrus" panose="03070502060502030205" pitchFamily="66" charset="0"/>
              </a:rPr>
              <a:t>Have students create an image or visual for things they need to remember. </a:t>
            </a:r>
          </a:p>
          <a:p>
            <a:r>
              <a:rPr lang="en-US" sz="3200" dirty="0" smtClean="0">
                <a:solidFill>
                  <a:schemeClr val="tx1"/>
                </a:solidFill>
                <a:latin typeface="Papyrus" panose="03070502060502030205" pitchFamily="66" charset="0"/>
              </a:rPr>
              <a:t>Visualize what it would feel like to reach a goal or overcome an obstacle. </a:t>
            </a:r>
          </a:p>
          <a:p>
            <a:r>
              <a:rPr lang="en-US" sz="3200" dirty="0" smtClean="0">
                <a:solidFill>
                  <a:schemeClr val="tx1"/>
                </a:solidFill>
                <a:latin typeface="Papyrus" panose="03070502060502030205" pitchFamily="66" charset="0"/>
              </a:rPr>
              <a:t>Practice creating images from thoughts. </a:t>
            </a:r>
          </a:p>
          <a:p>
            <a:r>
              <a:rPr lang="en-US" sz="3200" dirty="0" smtClean="0">
                <a:solidFill>
                  <a:schemeClr val="tx1"/>
                </a:solidFill>
                <a:latin typeface="Papyrus" panose="03070502060502030205" pitchFamily="66" charset="0"/>
              </a:rPr>
              <a:t>Mentally imagine a lemon and mentally “eat” it. Feel your taste buds react to the sourness – this is gustatory imagery. Write about it. </a:t>
            </a:r>
          </a:p>
          <a:p>
            <a:r>
              <a:rPr lang="en-US" sz="3200" dirty="0">
                <a:solidFill>
                  <a:schemeClr val="tx1"/>
                </a:solidFill>
                <a:latin typeface="Papyrus" panose="03070502060502030205" pitchFamily="66" charset="0"/>
              </a:rPr>
              <a:t>Mentally imagine yourself accomplishing something amazing. Take yourself through the whole process, all of the steps. Make a flow chart or graphic. </a:t>
            </a:r>
          </a:p>
          <a:p>
            <a:r>
              <a:rPr lang="en-US" sz="3200" dirty="0">
                <a:solidFill>
                  <a:schemeClr val="tx1"/>
                </a:solidFill>
                <a:latin typeface="Papyrus" panose="03070502060502030205" pitchFamily="66" charset="0"/>
              </a:rPr>
              <a:t>Mentally imagine the voice of your mother, father, or favorite individual saying something supportive to you. Imitate him/her. </a:t>
            </a:r>
          </a:p>
          <a:p>
            <a:r>
              <a:rPr lang="en-US" sz="3200" dirty="0" smtClean="0">
                <a:solidFill>
                  <a:schemeClr val="tx1"/>
                </a:solidFill>
                <a:latin typeface="Papyrus" panose="03070502060502030205" pitchFamily="66" charset="0"/>
              </a:rPr>
              <a:t>Mentally imagine a pet’s soft fur, picking up a small baby, climbing into a warm bed.</a:t>
            </a:r>
          </a:p>
          <a:p>
            <a:r>
              <a:rPr lang="en-US" sz="3200" b="1" dirty="0" smtClean="0">
                <a:solidFill>
                  <a:schemeClr val="tx1"/>
                </a:solidFill>
                <a:latin typeface="Papyrus" panose="03070502060502030205" pitchFamily="66" charset="0"/>
              </a:rPr>
              <a:t>Creativity Monster – creating and Feeding Back </a:t>
            </a:r>
          </a:p>
        </p:txBody>
      </p:sp>
    </p:spTree>
    <p:extLst>
      <p:ext uri="{BB962C8B-B14F-4D97-AF65-F5344CB8AC3E}">
        <p14:creationId xmlns:p14="http://schemas.microsoft.com/office/powerpoint/2010/main" val="2073696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93" y="359469"/>
            <a:ext cx="11157653" cy="1507067"/>
          </a:xfrm>
        </p:spPr>
        <p:txBody>
          <a:bodyPr/>
          <a:lstStyle/>
          <a:p>
            <a:pPr algn="ctr"/>
            <a:r>
              <a:rPr lang="en-US" b="1" cap="none" dirty="0" smtClean="0">
                <a:latin typeface="Papyrus" panose="03070502060502030205" pitchFamily="66" charset="0"/>
              </a:rPr>
              <a:t>Essential Tool: Feeding Back</a:t>
            </a:r>
            <a:endParaRPr lang="en-US" b="1" cap="none" dirty="0">
              <a:latin typeface="Papyrus" panose="03070502060502030205" pitchFamily="66" charset="0"/>
            </a:endParaRPr>
          </a:p>
        </p:txBody>
      </p:sp>
      <p:sp>
        <p:nvSpPr>
          <p:cNvPr id="3" name="Content Placeholder 2"/>
          <p:cNvSpPr>
            <a:spLocks noGrp="1"/>
          </p:cNvSpPr>
          <p:nvPr>
            <p:ph idx="1"/>
          </p:nvPr>
        </p:nvSpPr>
        <p:spPr>
          <a:xfrm>
            <a:off x="514394" y="1707242"/>
            <a:ext cx="5076509" cy="3615267"/>
          </a:xfrm>
        </p:spPr>
        <p:txBody>
          <a:bodyPr/>
          <a:lstStyle/>
          <a:p>
            <a:r>
              <a:rPr lang="en-US" dirty="0" smtClean="0">
                <a:solidFill>
                  <a:schemeClr val="tx1"/>
                </a:solidFill>
                <a:latin typeface="Papyrus" panose="03070502060502030205" pitchFamily="66" charset="0"/>
              </a:rPr>
              <a:t>This reminds me of . . .</a:t>
            </a:r>
          </a:p>
          <a:p>
            <a:r>
              <a:rPr lang="en-US" dirty="0" smtClean="0">
                <a:solidFill>
                  <a:schemeClr val="tx1"/>
                </a:solidFill>
                <a:latin typeface="Papyrus" panose="03070502060502030205" pitchFamily="66" charset="0"/>
              </a:rPr>
              <a:t>Give a descriptive adjective or phrase.</a:t>
            </a:r>
          </a:p>
          <a:p>
            <a:r>
              <a:rPr lang="en-US" dirty="0" smtClean="0">
                <a:solidFill>
                  <a:schemeClr val="tx1"/>
                </a:solidFill>
                <a:latin typeface="Papyrus" panose="03070502060502030205" pitchFamily="66" charset="0"/>
              </a:rPr>
              <a:t>The work resembles . . .</a:t>
            </a:r>
          </a:p>
          <a:p>
            <a:r>
              <a:rPr lang="en-US" dirty="0" smtClean="0">
                <a:solidFill>
                  <a:schemeClr val="tx1"/>
                </a:solidFill>
                <a:latin typeface="Papyrus" panose="03070502060502030205" pitchFamily="66" charset="0"/>
              </a:rPr>
              <a:t>I see . . .</a:t>
            </a:r>
          </a:p>
          <a:p>
            <a:r>
              <a:rPr lang="en-US" dirty="0" smtClean="0">
                <a:solidFill>
                  <a:schemeClr val="tx1"/>
                </a:solidFill>
                <a:latin typeface="Papyrus" panose="03070502060502030205" pitchFamily="66" charset="0"/>
              </a:rPr>
              <a:t>To me this means . . .</a:t>
            </a:r>
          </a:p>
          <a:p>
            <a:r>
              <a:rPr lang="en-US" dirty="0" smtClean="0">
                <a:solidFill>
                  <a:schemeClr val="tx1"/>
                </a:solidFill>
                <a:latin typeface="Papyrus" panose="03070502060502030205" pitchFamily="66" charset="0"/>
              </a:rPr>
              <a:t>Awe - *silence*</a:t>
            </a:r>
          </a:p>
          <a:p>
            <a:r>
              <a:rPr lang="en-US" dirty="0" smtClean="0">
                <a:solidFill>
                  <a:schemeClr val="tx1"/>
                </a:solidFill>
                <a:latin typeface="Papyrus" panose="03070502060502030205" pitchFamily="66" charset="0"/>
              </a:rPr>
              <a:t>Answering with Art (poetry, sketch, song)</a:t>
            </a:r>
          </a:p>
        </p:txBody>
      </p:sp>
      <p:sp>
        <p:nvSpPr>
          <p:cNvPr id="4" name="Title 1"/>
          <p:cNvSpPr txBox="1">
            <a:spLocks/>
          </p:cNvSpPr>
          <p:nvPr/>
        </p:nvSpPr>
        <p:spPr>
          <a:xfrm>
            <a:off x="514394" y="5176278"/>
            <a:ext cx="11157653"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latin typeface="Papyrus" panose="03070502060502030205" pitchFamily="66" charset="0"/>
              </a:rPr>
              <a:t>Feeding Back is. . . 				Feeding Back is not . . . </a:t>
            </a:r>
            <a:endParaRPr lang="en-US" cap="none" dirty="0">
              <a:latin typeface="Papyrus" panose="03070502060502030205" pitchFamily="66" charset="0"/>
            </a:endParaRPr>
          </a:p>
        </p:txBody>
      </p:sp>
      <p:sp>
        <p:nvSpPr>
          <p:cNvPr id="5" name="Content Placeholder 2"/>
          <p:cNvSpPr txBox="1">
            <a:spLocks/>
          </p:cNvSpPr>
          <p:nvPr/>
        </p:nvSpPr>
        <p:spPr>
          <a:xfrm>
            <a:off x="6936377" y="1561011"/>
            <a:ext cx="4423955"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smtClean="0">
                <a:solidFill>
                  <a:schemeClr val="tx1"/>
                </a:solidFill>
                <a:latin typeface="Papyrus" panose="03070502060502030205" pitchFamily="66" charset="0"/>
              </a:rPr>
              <a:t>What did you mean?</a:t>
            </a:r>
          </a:p>
          <a:p>
            <a:r>
              <a:rPr lang="en-US" dirty="0" smtClean="0">
                <a:solidFill>
                  <a:schemeClr val="tx1"/>
                </a:solidFill>
                <a:latin typeface="Papyrus" panose="03070502060502030205" pitchFamily="66" charset="0"/>
              </a:rPr>
              <a:t>What is this?</a:t>
            </a:r>
          </a:p>
          <a:p>
            <a:r>
              <a:rPr lang="en-US" dirty="0" smtClean="0">
                <a:solidFill>
                  <a:schemeClr val="tx1"/>
                </a:solidFill>
                <a:latin typeface="Papyrus" panose="03070502060502030205" pitchFamily="66" charset="0"/>
              </a:rPr>
              <a:t>That’s really cool!</a:t>
            </a:r>
          </a:p>
          <a:p>
            <a:r>
              <a:rPr lang="en-US" dirty="0" smtClean="0">
                <a:solidFill>
                  <a:schemeClr val="tx1"/>
                </a:solidFill>
                <a:latin typeface="Papyrus" panose="03070502060502030205" pitchFamily="66" charset="0"/>
              </a:rPr>
              <a:t>I don’t like that. </a:t>
            </a:r>
          </a:p>
          <a:p>
            <a:r>
              <a:rPr lang="en-US" dirty="0" smtClean="0">
                <a:solidFill>
                  <a:schemeClr val="tx1"/>
                </a:solidFill>
                <a:latin typeface="Papyrus" panose="03070502060502030205" pitchFamily="66" charset="0"/>
              </a:rPr>
              <a:t>I don’t get it. </a:t>
            </a:r>
          </a:p>
          <a:p>
            <a:r>
              <a:rPr lang="en-US" dirty="0" smtClean="0">
                <a:solidFill>
                  <a:schemeClr val="tx1"/>
                </a:solidFill>
                <a:latin typeface="Papyrus" panose="03070502060502030205" pitchFamily="66" charset="0"/>
              </a:rPr>
              <a:t>*Empty Silence*</a:t>
            </a:r>
          </a:p>
        </p:txBody>
      </p:sp>
    </p:spTree>
    <p:extLst>
      <p:ext uri="{BB962C8B-B14F-4D97-AF65-F5344CB8AC3E}">
        <p14:creationId xmlns:p14="http://schemas.microsoft.com/office/powerpoint/2010/main" val="2728356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4" y="391886"/>
            <a:ext cx="4976948" cy="5863771"/>
          </a:xfrm>
        </p:spPr>
        <p:txBody>
          <a:bodyPr>
            <a:normAutofit/>
          </a:bodyPr>
          <a:lstStyle/>
          <a:p>
            <a:r>
              <a:rPr lang="en-US" cap="none" dirty="0" smtClean="0">
                <a:latin typeface="Papyrus" panose="03070502060502030205" pitchFamily="66" charset="0"/>
              </a:rPr>
              <a:t>Review </a:t>
            </a:r>
            <a:br>
              <a:rPr lang="en-US" cap="none" dirty="0" smtClean="0">
                <a:latin typeface="Papyrus" panose="03070502060502030205" pitchFamily="66" charset="0"/>
              </a:rPr>
            </a:br>
            <a:r>
              <a:rPr lang="en-US" cap="none" dirty="0" smtClean="0">
                <a:latin typeface="Papyrus" panose="03070502060502030205" pitchFamily="66" charset="0"/>
              </a:rPr>
              <a:t>What are your ideas</a:t>
            </a:r>
            <a:r>
              <a:rPr lang="en-US" cap="none" dirty="0">
                <a:latin typeface="Papyrus" panose="03070502060502030205" pitchFamily="66" charset="0"/>
              </a:rPr>
              <a:t>?</a:t>
            </a:r>
          </a:p>
        </p:txBody>
      </p:sp>
      <p:graphicFrame>
        <p:nvGraphicFramePr>
          <p:cNvPr id="5" name="Content Placeholder 3"/>
          <p:cNvGraphicFramePr>
            <a:graphicFrameLocks/>
          </p:cNvGraphicFramePr>
          <p:nvPr>
            <p:extLst>
              <p:ext uri="{D42A27DB-BD31-4B8C-83A1-F6EECF244321}">
                <p14:modId xmlns:p14="http://schemas.microsoft.com/office/powerpoint/2010/main" val="3457450312"/>
              </p:ext>
            </p:extLst>
          </p:nvPr>
        </p:nvGraphicFramePr>
        <p:xfrm>
          <a:off x="5695406" y="154808"/>
          <a:ext cx="6373516" cy="6650941"/>
        </p:xfrm>
        <a:graphic>
          <a:graphicData uri="http://schemas.openxmlformats.org/drawingml/2006/table">
            <a:tbl>
              <a:tblPr>
                <a:tableStyleId>{5C22544A-7EE6-4342-B048-85BDC9FD1C3A}</a:tableStyleId>
              </a:tblPr>
              <a:tblGrid>
                <a:gridCol w="170811">
                  <a:extLst>
                    <a:ext uri="{9D8B030D-6E8A-4147-A177-3AD203B41FA5}">
                      <a16:colId xmlns:a16="http://schemas.microsoft.com/office/drawing/2014/main" val="2300092635"/>
                    </a:ext>
                  </a:extLst>
                </a:gridCol>
                <a:gridCol w="1087322">
                  <a:extLst>
                    <a:ext uri="{9D8B030D-6E8A-4147-A177-3AD203B41FA5}">
                      <a16:colId xmlns:a16="http://schemas.microsoft.com/office/drawing/2014/main" val="1429822489"/>
                    </a:ext>
                  </a:extLst>
                </a:gridCol>
                <a:gridCol w="5115383">
                  <a:extLst>
                    <a:ext uri="{9D8B030D-6E8A-4147-A177-3AD203B41FA5}">
                      <a16:colId xmlns:a16="http://schemas.microsoft.com/office/drawing/2014/main" val="2688618848"/>
                    </a:ext>
                  </a:extLst>
                </a:gridCol>
              </a:tblGrid>
              <a:tr h="183996">
                <a:tc>
                  <a:txBody>
                    <a:bodyPr/>
                    <a:lstStyle/>
                    <a:p>
                      <a:pPr marL="0" marR="0">
                        <a:lnSpc>
                          <a:spcPct val="107000"/>
                        </a:lnSpc>
                        <a:spcBef>
                          <a:spcPts val="0"/>
                        </a:spcBef>
                        <a:spcAft>
                          <a:spcPts val="0"/>
                        </a:spcAft>
                      </a:pPr>
                      <a:r>
                        <a:rPr lang="en-US" sz="6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8" marR="41898" marT="0" marB="0"/>
                </a:tc>
                <a:tc gridSpan="2">
                  <a:txBody>
                    <a:bodyPr/>
                    <a:lstStyle/>
                    <a:p>
                      <a:pPr marL="0" marR="0">
                        <a:lnSpc>
                          <a:spcPct val="107000"/>
                        </a:lnSpc>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583083881"/>
                  </a:ext>
                </a:extLst>
              </a:tr>
              <a:tr h="303316">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2">
                  <a:txBody>
                    <a:bodyPr/>
                    <a:lstStyle/>
                    <a:p>
                      <a:pPr marL="0" marR="0" algn="ctr">
                        <a:lnSpc>
                          <a:spcPct val="107000"/>
                        </a:lnSpc>
                        <a:spcBef>
                          <a:spcPts val="0"/>
                        </a:spcBef>
                        <a:spcAft>
                          <a:spcPts val="0"/>
                        </a:spcAft>
                      </a:pPr>
                      <a:r>
                        <a:rPr lang="en-US" sz="1400" dirty="0" err="1" smtClean="0">
                          <a:effectLst/>
                          <a:latin typeface="Papyrus" panose="03070502060502030205" pitchFamily="66" charset="0"/>
                        </a:rPr>
                        <a:t>Piirto</a:t>
                      </a:r>
                      <a:r>
                        <a:rPr lang="en-US" sz="1400" dirty="0" smtClean="0">
                          <a:effectLst/>
                          <a:latin typeface="Papyrus" panose="03070502060502030205" pitchFamily="66" charset="0"/>
                        </a:rPr>
                        <a:t> </a:t>
                      </a:r>
                      <a:r>
                        <a:rPr lang="en-US" sz="1400" dirty="0">
                          <a:effectLst/>
                          <a:latin typeface="Papyrus" panose="03070502060502030205" pitchFamily="66" charset="0"/>
                        </a:rPr>
                        <a:t>Model of Creativity Training</a:t>
                      </a:r>
                      <a:endParaRPr lang="en-US" sz="140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hMerge="1">
                  <a:txBody>
                    <a:bodyPr/>
                    <a:lstStyle/>
                    <a:p>
                      <a:endParaRPr lang="en-US"/>
                    </a:p>
                  </a:txBody>
                  <a:tcPr/>
                </a:tc>
                <a:extLst>
                  <a:ext uri="{0D108BD9-81ED-4DB2-BD59-A6C34878D82A}">
                    <a16:rowId xmlns:a16="http://schemas.microsoft.com/office/drawing/2014/main" val="3329050760"/>
                  </a:ext>
                </a:extLst>
              </a:tr>
              <a:tr h="220938">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a:effectLst/>
                          <a:latin typeface="Papyrus" panose="03070502060502030205" pitchFamily="66" charset="0"/>
                        </a:rPr>
                        <a:t>Theme</a:t>
                      </a:r>
                      <a:endParaRPr lang="en-US" sz="140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gn="ctr">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a:effectLst/>
                          <a:latin typeface="Papyrus" panose="03070502060502030205" pitchFamily="66" charset="0"/>
                        </a:rPr>
                        <a:t>Activities</a:t>
                      </a:r>
                      <a:endParaRPr lang="en-US" sz="140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3844085870"/>
                  </a:ext>
                </a:extLst>
              </a:tr>
              <a:tr h="1104690">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1"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Core Attitudes</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smtClean="0">
                          <a:effectLst/>
                          <a:latin typeface="Papyrus" panose="03070502060502030205" pitchFamily="66" charset="0"/>
                        </a:rPr>
                        <a:t>Risk-taking (Princess and the Pea)</a:t>
                      </a:r>
                      <a:endParaRPr lang="en-US" sz="1400" b="0" dirty="0">
                        <a:effectLst/>
                        <a:latin typeface="Papyrus" panose="03070502060502030205" pitchFamily="66" charset="0"/>
                      </a:endParaRP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Naiveté </a:t>
                      </a:r>
                      <a:r>
                        <a:rPr lang="en-US" sz="1400" b="0" dirty="0" smtClean="0">
                          <a:effectLst/>
                          <a:latin typeface="Papyrus" panose="03070502060502030205" pitchFamily="66" charset="0"/>
                        </a:rPr>
                        <a:t>(Raisin Meditation)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smtClean="0">
                          <a:effectLst/>
                          <a:latin typeface="Papyrus" panose="03070502060502030205" pitchFamily="66" charset="0"/>
                        </a:rPr>
                        <a:t>Group trust (Red Wounds)</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smtClean="0">
                          <a:effectLst/>
                          <a:latin typeface="Papyrus" panose="03070502060502030205" pitchFamily="66" charset="0"/>
                        </a:rPr>
                        <a:t>Tolerance </a:t>
                      </a:r>
                      <a:r>
                        <a:rPr lang="en-US" sz="1400" b="0" dirty="0">
                          <a:effectLst/>
                          <a:latin typeface="Papyrus" panose="03070502060502030205" pitchFamily="66" charset="0"/>
                        </a:rPr>
                        <a:t>for ambiguity (</a:t>
                      </a:r>
                      <a:r>
                        <a:rPr lang="en-US" sz="1400" b="0" dirty="0" smtClean="0">
                          <a:effectLst/>
                          <a:latin typeface="Papyrus" panose="03070502060502030205" pitchFamily="66" charset="0"/>
                        </a:rPr>
                        <a:t>More than one right answer)</a:t>
                      </a:r>
                      <a:endParaRPr lang="en-US" sz="1400" b="0" dirty="0">
                        <a:effectLst/>
                        <a:latin typeface="Papyrus" panose="03070502060502030205" pitchFamily="66" charset="0"/>
                      </a:endParaRP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Self-discipline </a:t>
                      </a:r>
                      <a:r>
                        <a:rPr lang="en-US" sz="1400" b="0" dirty="0" smtClean="0">
                          <a:effectLst/>
                          <a:latin typeface="Papyrus" panose="03070502060502030205" pitchFamily="66" charset="0"/>
                        </a:rPr>
                        <a:t>(</a:t>
                      </a:r>
                      <a:r>
                        <a:rPr lang="en-US" sz="1400" b="0" dirty="0" err="1" smtClean="0">
                          <a:effectLst/>
                          <a:latin typeface="Papyrus" panose="03070502060502030205" pitchFamily="66" charset="0"/>
                        </a:rPr>
                        <a:t>Thoughtlogs</a:t>
                      </a:r>
                      <a:r>
                        <a:rPr lang="en-US" sz="1400" b="0" dirty="0" smtClean="0">
                          <a:effectLst/>
                          <a:latin typeface="Papyrus" panose="03070502060502030205" pitchFamily="66" charset="0"/>
                        </a:rPr>
                        <a:t>--Individuation)</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3265386536"/>
                  </a:ext>
                </a:extLst>
              </a:tr>
              <a:tr h="1988442">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1"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Seven I’s</a:t>
                      </a:r>
                      <a:endParaRPr lang="en-US" sz="1400" b="1"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1. Imagery </a:t>
                      </a:r>
                      <a:r>
                        <a:rPr lang="en-US" sz="1400" b="1" dirty="0" smtClean="0">
                          <a:effectLst/>
                          <a:latin typeface="Papyrus" panose="03070502060502030205" pitchFamily="66" charset="0"/>
                        </a:rPr>
                        <a:t>(archetypes</a:t>
                      </a:r>
                      <a:r>
                        <a:rPr lang="en-US" sz="1400" b="1" dirty="0">
                          <a:effectLst/>
                          <a:latin typeface="Papyrus" panose="03070502060502030205" pitchFamily="66" charset="0"/>
                        </a:rPr>
                        <a:t>)</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2. Imagination (finger painting, clay, poetry, fiction)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3. Intuition (intuition probe, psychic intuition, dreams)</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4. Insight (grasping the gestalt, Aha! Zen Sketching)</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5. Inspiration </a:t>
                      </a:r>
                      <a:r>
                        <a:rPr lang="en-US" sz="1400" b="1" dirty="0" smtClean="0">
                          <a:effectLst/>
                          <a:latin typeface="Papyrus" panose="03070502060502030205" pitchFamily="66" charset="0"/>
                        </a:rPr>
                        <a:t>(Love, </a:t>
                      </a:r>
                      <a:r>
                        <a:rPr lang="en-US" sz="1400" b="1" dirty="0">
                          <a:effectLst/>
                          <a:latin typeface="Papyrus" panose="03070502060502030205" pitchFamily="66" charset="0"/>
                        </a:rPr>
                        <a:t>dreams, travel, others, </a:t>
                      </a:r>
                      <a:r>
                        <a:rPr lang="en-US" sz="1400" b="1" dirty="0" smtClean="0">
                          <a:effectLst/>
                          <a:latin typeface="Papyrus" panose="03070502060502030205" pitchFamily="66" charset="0"/>
                        </a:rPr>
                        <a:t>‘I’ll </a:t>
                      </a:r>
                      <a:r>
                        <a:rPr lang="en-US" sz="1400" b="1" dirty="0">
                          <a:effectLst/>
                          <a:latin typeface="Papyrus" panose="03070502060502030205" pitchFamily="66" charset="0"/>
                        </a:rPr>
                        <a:t>show </a:t>
                      </a:r>
                      <a:r>
                        <a:rPr lang="en-US" sz="1400" b="1" dirty="0" smtClean="0">
                          <a:effectLst/>
                          <a:latin typeface="Papyrus" panose="03070502060502030205" pitchFamily="66" charset="0"/>
                        </a:rPr>
                        <a:t>you’, </a:t>
                      </a:r>
                      <a:r>
                        <a:rPr lang="en-US" sz="1400" b="1" dirty="0">
                          <a:effectLst/>
                          <a:latin typeface="Papyrus" panose="03070502060502030205" pitchFamily="66" charset="0"/>
                        </a:rPr>
                        <a:t>frustration)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6. Incubation (See Meditation)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7. Improvisation (jazz, theater, word rivers, writing practice, creative movement, rhythm and drumming, scat singing, doodling)</a:t>
                      </a:r>
                      <a:endParaRPr lang="en-US" sz="1400" b="1"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258312237"/>
                  </a:ext>
                </a:extLst>
              </a:tr>
              <a:tr h="2651256">
                <a:tc>
                  <a:txBody>
                    <a:bodyPr/>
                    <a:lstStyle/>
                    <a:p>
                      <a:pPr marL="0" marR="0">
                        <a:lnSpc>
                          <a:spcPct val="107000"/>
                        </a:lnSpc>
                        <a:spcBef>
                          <a:spcPts val="0"/>
                        </a:spcBef>
                        <a:spcAft>
                          <a:spcPts val="0"/>
                        </a:spcAft>
                      </a:pPr>
                      <a:r>
                        <a:rPr lang="en-US" sz="800" b="1">
                          <a:effectLst/>
                        </a:rPr>
                        <a:t> </a:t>
                      </a:r>
                      <a:endParaRPr lang="en-US"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0"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General Practices</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 The need for solitude;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2. Creativity rituals;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3. Meditation;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4. Exercise, especially walking;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5. The quest for silence;</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6. Synchronicity;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7. Divergent production practice;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8. Creativity salon;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9. Individual or group creativity projects;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10. Creativity as the process of a life;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11. Supporting—Visiting bookstores, museums, concerts, plays, movies, readings or lectures</a:t>
                      </a:r>
                      <a:r>
                        <a:rPr lang="en-US" sz="1400" b="0" dirty="0" smtClean="0">
                          <a:effectLst/>
                          <a:latin typeface="Papyrus" panose="03070502060502030205" pitchFamily="66" charset="0"/>
                        </a:rPr>
                        <a:t>.</a:t>
                      </a:r>
                      <a:endParaRPr lang="en-US" sz="1400" b="0" dirty="0">
                        <a:effectLst/>
                        <a:latin typeface="Papyrus" panose="03070502060502030205" pitchFamily="66" charset="0"/>
                      </a:endParaRPr>
                    </a:p>
                  </a:txBody>
                  <a:tcPr marL="42304" marR="42304" marT="0" marB="0"/>
                </a:tc>
                <a:extLst>
                  <a:ext uri="{0D108BD9-81ED-4DB2-BD59-A6C34878D82A}">
                    <a16:rowId xmlns:a16="http://schemas.microsoft.com/office/drawing/2014/main" val="3584212515"/>
                  </a:ext>
                </a:extLst>
              </a:tr>
            </a:tbl>
          </a:graphicData>
        </a:graphic>
      </p:graphicFrame>
    </p:spTree>
    <p:extLst>
      <p:ext uri="{BB962C8B-B14F-4D97-AF65-F5344CB8AC3E}">
        <p14:creationId xmlns:p14="http://schemas.microsoft.com/office/powerpoint/2010/main" val="4268535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721531"/>
            <a:ext cx="8534400" cy="940526"/>
          </a:xfrm>
        </p:spPr>
        <p:txBody>
          <a:bodyPr>
            <a:normAutofit/>
          </a:bodyPr>
          <a:lstStyle/>
          <a:p>
            <a:r>
              <a:rPr lang="en-US" cap="none" dirty="0" smtClean="0">
                <a:latin typeface="Papyrus" panose="03070502060502030205" pitchFamily="66" charset="0"/>
              </a:rPr>
              <a:t>Other ideas</a:t>
            </a:r>
            <a:endParaRPr lang="en-US" cap="none" dirty="0">
              <a:latin typeface="Papyrus" panose="03070502060502030205" pitchFamily="66" charset="0"/>
            </a:endParaRPr>
          </a:p>
        </p:txBody>
      </p:sp>
      <p:sp>
        <p:nvSpPr>
          <p:cNvPr id="3" name="Content Placeholder 2"/>
          <p:cNvSpPr>
            <a:spLocks noGrp="1"/>
          </p:cNvSpPr>
          <p:nvPr>
            <p:ph idx="1"/>
          </p:nvPr>
        </p:nvSpPr>
        <p:spPr>
          <a:xfrm>
            <a:off x="684211" y="457200"/>
            <a:ext cx="10510657" cy="5447211"/>
          </a:xfrm>
        </p:spPr>
        <p:txBody>
          <a:bodyPr>
            <a:normAutofit/>
          </a:bodyPr>
          <a:lstStyle/>
          <a:p>
            <a:r>
              <a:rPr lang="en-US" sz="2800" dirty="0" smtClean="0">
                <a:solidFill>
                  <a:schemeClr val="tx1"/>
                </a:solidFill>
                <a:latin typeface="Papyrus" panose="03070502060502030205" pitchFamily="66" charset="0"/>
              </a:rPr>
              <a:t>Have students read </a:t>
            </a:r>
            <a:r>
              <a:rPr lang="en-US" sz="2800" b="1" dirty="0" smtClean="0">
                <a:solidFill>
                  <a:schemeClr val="tx1"/>
                </a:solidFill>
                <a:latin typeface="Papyrus" panose="03070502060502030205" pitchFamily="66" charset="0"/>
              </a:rPr>
              <a:t>scholarly biographies </a:t>
            </a:r>
            <a:r>
              <a:rPr lang="en-US" sz="2800" dirty="0" smtClean="0">
                <a:solidFill>
                  <a:schemeClr val="tx1"/>
                </a:solidFill>
                <a:latin typeface="Papyrus" panose="03070502060502030205" pitchFamily="66" charset="0"/>
              </a:rPr>
              <a:t>of creative individuals, looking for these themes.  Discuss challenges of creativity and giftedness, negative responses and positive coping skills. </a:t>
            </a:r>
          </a:p>
          <a:p>
            <a:r>
              <a:rPr lang="en-US" sz="2800" b="1" dirty="0" smtClean="0">
                <a:solidFill>
                  <a:schemeClr val="tx1"/>
                </a:solidFill>
                <a:latin typeface="Papyrus" panose="03070502060502030205" pitchFamily="66" charset="0"/>
              </a:rPr>
              <a:t>“Feeding Back” </a:t>
            </a:r>
            <a:r>
              <a:rPr lang="en-US" sz="2800" dirty="0" smtClean="0">
                <a:solidFill>
                  <a:schemeClr val="tx1"/>
                </a:solidFill>
                <a:latin typeface="Papyrus" panose="03070502060502030205" pitchFamily="66" charset="0"/>
              </a:rPr>
              <a:t>can be used in many ways in the classroom to help students support one another’s creativity and look more deeply into the work of others. </a:t>
            </a:r>
          </a:p>
          <a:p>
            <a:r>
              <a:rPr lang="en-US" sz="2800" b="1" dirty="0" smtClean="0">
                <a:solidFill>
                  <a:schemeClr val="tx1"/>
                </a:solidFill>
                <a:latin typeface="Papyrus" panose="03070502060502030205" pitchFamily="66" charset="0"/>
              </a:rPr>
              <a:t>Incubation, meditation, </a:t>
            </a:r>
            <a:r>
              <a:rPr lang="en-US" sz="2800" b="1" dirty="0" err="1" smtClean="0">
                <a:solidFill>
                  <a:schemeClr val="tx1"/>
                </a:solidFill>
                <a:latin typeface="Papyrus" panose="03070502060502030205" pitchFamily="66" charset="0"/>
              </a:rPr>
              <a:t>naivete</a:t>
            </a:r>
            <a:r>
              <a:rPr lang="en-US" sz="2800" b="1" dirty="0" smtClean="0">
                <a:solidFill>
                  <a:schemeClr val="tx1"/>
                </a:solidFill>
                <a:latin typeface="Papyrus" panose="03070502060502030205" pitchFamily="66" charset="0"/>
              </a:rPr>
              <a:t> </a:t>
            </a:r>
            <a:r>
              <a:rPr lang="en-US" sz="2800" dirty="0" smtClean="0">
                <a:solidFill>
                  <a:schemeClr val="tx1"/>
                </a:solidFill>
                <a:latin typeface="Papyrus" panose="03070502060502030205" pitchFamily="66" charset="0"/>
              </a:rPr>
              <a:t>are all good stress relievers. Bonus!</a:t>
            </a:r>
          </a:p>
        </p:txBody>
      </p:sp>
    </p:spTree>
    <p:extLst>
      <p:ext uri="{BB962C8B-B14F-4D97-AF65-F5344CB8AC3E}">
        <p14:creationId xmlns:p14="http://schemas.microsoft.com/office/powerpoint/2010/main" val="24532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721531"/>
            <a:ext cx="8534400" cy="940526"/>
          </a:xfrm>
        </p:spPr>
        <p:txBody>
          <a:bodyPr>
            <a:normAutofit/>
          </a:bodyPr>
          <a:lstStyle/>
          <a:p>
            <a:r>
              <a:rPr lang="en-US" cap="none" dirty="0" smtClean="0">
                <a:latin typeface="Papyrus" panose="03070502060502030205" pitchFamily="66" charset="0"/>
              </a:rPr>
              <a:t>Other ideas</a:t>
            </a:r>
            <a:endParaRPr lang="en-US" cap="none" dirty="0">
              <a:latin typeface="Papyrus" panose="03070502060502030205" pitchFamily="66" charset="0"/>
            </a:endParaRPr>
          </a:p>
        </p:txBody>
      </p:sp>
      <p:sp>
        <p:nvSpPr>
          <p:cNvPr id="3" name="Content Placeholder 2"/>
          <p:cNvSpPr>
            <a:spLocks noGrp="1"/>
          </p:cNvSpPr>
          <p:nvPr>
            <p:ph idx="1"/>
          </p:nvPr>
        </p:nvSpPr>
        <p:spPr>
          <a:xfrm>
            <a:off x="684211" y="457200"/>
            <a:ext cx="10510657" cy="5447211"/>
          </a:xfrm>
        </p:spPr>
        <p:txBody>
          <a:bodyPr>
            <a:normAutofit/>
          </a:bodyPr>
          <a:lstStyle/>
          <a:p>
            <a:r>
              <a:rPr lang="en-US" sz="2800" b="1" dirty="0" smtClean="0">
                <a:solidFill>
                  <a:schemeClr val="tx1"/>
                </a:solidFill>
                <a:latin typeface="Papyrus" panose="03070502060502030205" pitchFamily="66" charset="0"/>
              </a:rPr>
              <a:t>Share your own </a:t>
            </a:r>
            <a:r>
              <a:rPr lang="en-US" sz="2800" dirty="0" smtClean="0">
                <a:solidFill>
                  <a:schemeClr val="tx1"/>
                </a:solidFill>
                <a:latin typeface="Papyrus" panose="03070502060502030205" pitchFamily="66" charset="0"/>
              </a:rPr>
              <a:t>creative endeavors and positive risk-taking experiences. </a:t>
            </a:r>
          </a:p>
          <a:p>
            <a:r>
              <a:rPr lang="en-US" sz="2800" dirty="0" smtClean="0">
                <a:solidFill>
                  <a:schemeClr val="tx1"/>
                </a:solidFill>
                <a:latin typeface="Papyrus" panose="03070502060502030205" pitchFamily="66" charset="0"/>
              </a:rPr>
              <a:t>Encourage creative </a:t>
            </a:r>
            <a:r>
              <a:rPr lang="en-US" sz="2800" b="1" dirty="0" smtClean="0">
                <a:solidFill>
                  <a:schemeClr val="tx1"/>
                </a:solidFill>
                <a:latin typeface="Papyrus" panose="03070502060502030205" pitchFamily="66" charset="0"/>
              </a:rPr>
              <a:t>self-discipline </a:t>
            </a:r>
            <a:r>
              <a:rPr lang="en-US" sz="2800" dirty="0" smtClean="0">
                <a:solidFill>
                  <a:schemeClr val="tx1"/>
                </a:solidFill>
                <a:latin typeface="Papyrus" panose="03070502060502030205" pitchFamily="66" charset="0"/>
              </a:rPr>
              <a:t>when you see talent or interest in a creative domain. </a:t>
            </a:r>
          </a:p>
          <a:p>
            <a:r>
              <a:rPr lang="en-US" sz="2800" dirty="0" smtClean="0">
                <a:solidFill>
                  <a:schemeClr val="tx1"/>
                </a:solidFill>
                <a:latin typeface="Papyrus" panose="03070502060502030205" pitchFamily="66" charset="0"/>
              </a:rPr>
              <a:t>Remember - creativity is </a:t>
            </a:r>
            <a:r>
              <a:rPr lang="en-US" sz="2800" b="1" dirty="0" smtClean="0">
                <a:solidFill>
                  <a:schemeClr val="tx1"/>
                </a:solidFill>
                <a:latin typeface="Papyrus" panose="03070502060502030205" pitchFamily="66" charset="0"/>
              </a:rPr>
              <a:t>not limited to the visual and performing arts</a:t>
            </a:r>
            <a:r>
              <a:rPr lang="en-US" sz="2800" dirty="0" smtClean="0">
                <a:solidFill>
                  <a:schemeClr val="tx1"/>
                </a:solidFill>
                <a:latin typeface="Papyrus" panose="03070502060502030205" pitchFamily="66" charset="0"/>
              </a:rPr>
              <a:t>! Creativity domains include mathematics, science, writing, athletics, architecture and technical drawing, computer science, design, problem solving and invention, entrepreneurship, and leadership. </a:t>
            </a:r>
          </a:p>
        </p:txBody>
      </p:sp>
    </p:spTree>
    <p:extLst>
      <p:ext uri="{BB962C8B-B14F-4D97-AF65-F5344CB8AC3E}">
        <p14:creationId xmlns:p14="http://schemas.microsoft.com/office/powerpoint/2010/main" val="791446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Papyrus" panose="03070502060502030205" pitchFamily="66" charset="0"/>
              </a:rPr>
              <a:t>References</a:t>
            </a:r>
            <a:endParaRPr lang="en-US" cap="none" dirty="0">
              <a:latin typeface="Papyrus" panose="03070502060502030205" pitchFamily="66" charset="0"/>
            </a:endParaRPr>
          </a:p>
        </p:txBody>
      </p:sp>
      <p:sp>
        <p:nvSpPr>
          <p:cNvPr id="3" name="Content Placeholder 2"/>
          <p:cNvSpPr>
            <a:spLocks noGrp="1"/>
          </p:cNvSpPr>
          <p:nvPr>
            <p:ph idx="1"/>
          </p:nvPr>
        </p:nvSpPr>
        <p:spPr>
          <a:xfrm>
            <a:off x="684212" y="548640"/>
            <a:ext cx="8534400" cy="3955895"/>
          </a:xfrm>
        </p:spPr>
        <p:txBody>
          <a:bodyPr>
            <a:normAutofit fontScale="92500" lnSpcReduction="20000"/>
          </a:bodyPr>
          <a:lstStyle/>
          <a:p>
            <a:pPr marL="0" indent="0">
              <a:lnSpc>
                <a:spcPct val="110000"/>
              </a:lnSpc>
              <a:buNone/>
            </a:pPr>
            <a:endParaRPr lang="en-US" sz="2200" dirty="0">
              <a:solidFill>
                <a:schemeClr val="tx1"/>
              </a:solidFill>
              <a:latin typeface="Papyrus" panose="03070502060502030205" pitchFamily="66" charset="0"/>
            </a:endParaRPr>
          </a:p>
          <a:p>
            <a:pPr marL="0" indent="0">
              <a:lnSpc>
                <a:spcPct val="110000"/>
              </a:lnSpc>
              <a:buNone/>
            </a:pPr>
            <a:r>
              <a:rPr lang="en-US" sz="2200" dirty="0" err="1">
                <a:solidFill>
                  <a:schemeClr val="tx1"/>
                </a:solidFill>
                <a:latin typeface="Papyrus" panose="03070502060502030205" pitchFamily="66" charset="0"/>
              </a:rPr>
              <a:t>Piirto</a:t>
            </a:r>
            <a:r>
              <a:rPr lang="en-US" sz="2200" dirty="0">
                <a:solidFill>
                  <a:schemeClr val="tx1"/>
                </a:solidFill>
                <a:latin typeface="Papyrus" panose="03070502060502030205" pitchFamily="66" charset="0"/>
              </a:rPr>
              <a:t>, J. (2013). </a:t>
            </a:r>
            <a:r>
              <a:rPr lang="en-US" sz="2200" i="1" dirty="0">
                <a:solidFill>
                  <a:schemeClr val="tx1"/>
                </a:solidFill>
                <a:latin typeface="Papyrus" panose="03070502060502030205" pitchFamily="66" charset="0"/>
              </a:rPr>
              <a:t>Organic creativity in the classroom: Teaching to </a:t>
            </a:r>
            <a:endParaRPr lang="en-US" sz="2200" i="1" dirty="0" smtClean="0">
              <a:solidFill>
                <a:schemeClr val="tx1"/>
              </a:solidFill>
              <a:latin typeface="Papyrus" panose="03070502060502030205" pitchFamily="66" charset="0"/>
            </a:endParaRPr>
          </a:p>
          <a:p>
            <a:pPr marL="0" indent="0">
              <a:lnSpc>
                <a:spcPct val="110000"/>
              </a:lnSpc>
              <a:buNone/>
            </a:pPr>
            <a:r>
              <a:rPr lang="en-US" sz="2200" i="1" dirty="0">
                <a:solidFill>
                  <a:schemeClr val="tx1"/>
                </a:solidFill>
                <a:latin typeface="Papyrus" panose="03070502060502030205" pitchFamily="66" charset="0"/>
              </a:rPr>
              <a:t> </a:t>
            </a:r>
            <a:r>
              <a:rPr lang="en-US" sz="2200" i="1" dirty="0" smtClean="0">
                <a:solidFill>
                  <a:schemeClr val="tx1"/>
                </a:solidFill>
                <a:latin typeface="Papyrus" panose="03070502060502030205" pitchFamily="66" charset="0"/>
              </a:rPr>
              <a:t>    intuition </a:t>
            </a:r>
            <a:r>
              <a:rPr lang="en-US" sz="2200" i="1" dirty="0">
                <a:solidFill>
                  <a:schemeClr val="tx1"/>
                </a:solidFill>
                <a:latin typeface="Papyrus" panose="03070502060502030205" pitchFamily="66" charset="0"/>
              </a:rPr>
              <a:t>in academics and the arts. </a:t>
            </a:r>
            <a:r>
              <a:rPr lang="en-US" sz="2200" dirty="0">
                <a:solidFill>
                  <a:schemeClr val="tx1"/>
                </a:solidFill>
                <a:latin typeface="Papyrus" panose="03070502060502030205" pitchFamily="66" charset="0"/>
              </a:rPr>
              <a:t>Waco, TX: </a:t>
            </a:r>
            <a:r>
              <a:rPr lang="en-US" sz="2200" dirty="0" err="1">
                <a:solidFill>
                  <a:schemeClr val="tx1"/>
                </a:solidFill>
                <a:latin typeface="Papyrus" panose="03070502060502030205" pitchFamily="66" charset="0"/>
              </a:rPr>
              <a:t>Prufrock</a:t>
            </a:r>
            <a:r>
              <a:rPr lang="en-US" sz="2200" dirty="0">
                <a:solidFill>
                  <a:schemeClr val="tx1"/>
                </a:solidFill>
                <a:latin typeface="Papyrus" panose="03070502060502030205" pitchFamily="66" charset="0"/>
              </a:rPr>
              <a:t> Press. </a:t>
            </a:r>
            <a:endParaRPr lang="en-US" sz="2200" dirty="0" smtClean="0">
              <a:solidFill>
                <a:schemeClr val="tx1"/>
              </a:solidFill>
              <a:latin typeface="Papyrus" panose="03070502060502030205" pitchFamily="66" charset="0"/>
            </a:endParaRPr>
          </a:p>
          <a:p>
            <a:pPr marL="0" indent="0">
              <a:lnSpc>
                <a:spcPct val="110000"/>
              </a:lnSpc>
              <a:buNone/>
            </a:pPr>
            <a:endParaRPr lang="en-US" sz="2200" dirty="0">
              <a:solidFill>
                <a:schemeClr val="tx1"/>
              </a:solidFill>
              <a:latin typeface="Papyrus" panose="03070502060502030205" pitchFamily="66" charset="0"/>
            </a:endParaRPr>
          </a:p>
          <a:p>
            <a:pPr marL="0" indent="0">
              <a:lnSpc>
                <a:spcPct val="110000"/>
              </a:lnSpc>
              <a:buNone/>
            </a:pPr>
            <a:r>
              <a:rPr lang="en-US" sz="2200" dirty="0" err="1">
                <a:solidFill>
                  <a:schemeClr val="tx1"/>
                </a:solidFill>
                <a:latin typeface="Papyrus" panose="03070502060502030205" pitchFamily="66" charset="0"/>
              </a:rPr>
              <a:t>Piirto</a:t>
            </a:r>
            <a:r>
              <a:rPr lang="en-US" sz="2200" dirty="0">
                <a:solidFill>
                  <a:schemeClr val="tx1"/>
                </a:solidFill>
                <a:latin typeface="Papyrus" panose="03070502060502030205" pitchFamily="66" charset="0"/>
              </a:rPr>
              <a:t>, J. (2011). </a:t>
            </a:r>
            <a:r>
              <a:rPr lang="en-US" sz="2200" i="1" dirty="0">
                <a:solidFill>
                  <a:schemeClr val="tx1"/>
                </a:solidFill>
                <a:latin typeface="Papyrus" panose="03070502060502030205" pitchFamily="66" charset="0"/>
              </a:rPr>
              <a:t>Creativity for 21</a:t>
            </a:r>
            <a:r>
              <a:rPr lang="en-US" sz="2200" i="1" baseline="30000" dirty="0">
                <a:solidFill>
                  <a:schemeClr val="tx1"/>
                </a:solidFill>
                <a:latin typeface="Papyrus" panose="03070502060502030205" pitchFamily="66" charset="0"/>
              </a:rPr>
              <a:t>st</a:t>
            </a:r>
            <a:r>
              <a:rPr lang="en-US" sz="2200" i="1" dirty="0">
                <a:solidFill>
                  <a:schemeClr val="tx1"/>
                </a:solidFill>
                <a:latin typeface="Papyrus" panose="03070502060502030205" pitchFamily="66" charset="0"/>
              </a:rPr>
              <a:t> century learning: How to embed </a:t>
            </a:r>
          </a:p>
          <a:p>
            <a:pPr marL="0" indent="0">
              <a:lnSpc>
                <a:spcPct val="110000"/>
              </a:lnSpc>
              <a:buNone/>
            </a:pPr>
            <a:r>
              <a:rPr lang="en-US" sz="2200" i="1" dirty="0">
                <a:solidFill>
                  <a:schemeClr val="tx1"/>
                </a:solidFill>
                <a:latin typeface="Papyrus" panose="03070502060502030205" pitchFamily="66" charset="0"/>
              </a:rPr>
              <a:t>     creativity into the curriculum.</a:t>
            </a:r>
            <a:r>
              <a:rPr lang="en-US" sz="2200" dirty="0">
                <a:solidFill>
                  <a:schemeClr val="tx1"/>
                </a:solidFill>
                <a:latin typeface="Papyrus" panose="03070502060502030205" pitchFamily="66" charset="0"/>
              </a:rPr>
              <a:t> Rotterdam: Sense Publishing. </a:t>
            </a:r>
          </a:p>
          <a:p>
            <a:pPr marL="0" indent="0">
              <a:lnSpc>
                <a:spcPct val="110000"/>
              </a:lnSpc>
              <a:buNone/>
            </a:pPr>
            <a:endParaRPr lang="en-US" sz="2200" dirty="0">
              <a:solidFill>
                <a:schemeClr val="tx1"/>
              </a:solidFill>
              <a:latin typeface="Papyrus" panose="03070502060502030205" pitchFamily="66" charset="0"/>
            </a:endParaRPr>
          </a:p>
          <a:p>
            <a:pPr marL="0" indent="0">
              <a:lnSpc>
                <a:spcPct val="110000"/>
              </a:lnSpc>
              <a:buNone/>
            </a:pPr>
            <a:r>
              <a:rPr lang="en-US" sz="2200" dirty="0" err="1">
                <a:solidFill>
                  <a:schemeClr val="tx1"/>
                </a:solidFill>
                <a:latin typeface="Papyrus" panose="03070502060502030205" pitchFamily="66" charset="0"/>
              </a:rPr>
              <a:t>Piirto</a:t>
            </a:r>
            <a:r>
              <a:rPr lang="en-US" sz="2200" dirty="0">
                <a:solidFill>
                  <a:schemeClr val="tx1"/>
                </a:solidFill>
                <a:latin typeface="Papyrus" panose="03070502060502030205" pitchFamily="66" charset="0"/>
              </a:rPr>
              <a:t>, J. (2004). </a:t>
            </a:r>
            <a:r>
              <a:rPr lang="en-US" sz="2200" i="1" dirty="0">
                <a:solidFill>
                  <a:schemeClr val="tx1"/>
                </a:solidFill>
                <a:latin typeface="Papyrus" panose="03070502060502030205" pitchFamily="66" charset="0"/>
              </a:rPr>
              <a:t>Understanding creativity.</a:t>
            </a:r>
            <a:r>
              <a:rPr lang="en-US" sz="2200" dirty="0">
                <a:solidFill>
                  <a:schemeClr val="tx1"/>
                </a:solidFill>
                <a:latin typeface="Papyrus" panose="03070502060502030205" pitchFamily="66" charset="0"/>
              </a:rPr>
              <a:t> Scottsdale, AZ: Great </a:t>
            </a:r>
            <a:endParaRPr lang="en-US" sz="2200" dirty="0" smtClean="0">
              <a:solidFill>
                <a:schemeClr val="tx1"/>
              </a:solidFill>
              <a:latin typeface="Papyrus" panose="03070502060502030205" pitchFamily="66" charset="0"/>
            </a:endParaRPr>
          </a:p>
          <a:p>
            <a:pPr marL="0" indent="0">
              <a:lnSpc>
                <a:spcPct val="110000"/>
              </a:lnSpc>
              <a:buNone/>
            </a:pPr>
            <a:r>
              <a:rPr lang="en-US" sz="2200" dirty="0">
                <a:solidFill>
                  <a:schemeClr val="tx1"/>
                </a:solidFill>
                <a:latin typeface="Papyrus" panose="03070502060502030205" pitchFamily="66" charset="0"/>
              </a:rPr>
              <a:t> </a:t>
            </a:r>
            <a:r>
              <a:rPr lang="en-US" sz="2200" dirty="0" smtClean="0">
                <a:solidFill>
                  <a:schemeClr val="tx1"/>
                </a:solidFill>
                <a:latin typeface="Papyrus" panose="03070502060502030205" pitchFamily="66" charset="0"/>
              </a:rPr>
              <a:t>    Potential </a:t>
            </a:r>
            <a:r>
              <a:rPr lang="en-US" sz="2200" dirty="0">
                <a:solidFill>
                  <a:schemeClr val="tx1"/>
                </a:solidFill>
                <a:latin typeface="Papyrus" panose="03070502060502030205" pitchFamily="66" charset="0"/>
              </a:rPr>
              <a:t>Press. </a:t>
            </a:r>
          </a:p>
          <a:p>
            <a:endParaRPr lang="en-US" dirty="0"/>
          </a:p>
        </p:txBody>
      </p:sp>
      <p:pic>
        <p:nvPicPr>
          <p:cNvPr id="1026" name="Picture 2" descr="https://images-na.ssl-images-amazon.com/images/I/51jVD21mX5L._SX348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687" y="334342"/>
            <a:ext cx="1872826" cy="2670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3F3VMGFDL._SX32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902" y="3854739"/>
            <a:ext cx="1900832" cy="2789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bUhhJFu%2BL._SX332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15" y="3313377"/>
            <a:ext cx="1983828" cy="296386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684211" y="5518392"/>
            <a:ext cx="10658702" cy="819694"/>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400" i="1" dirty="0" smtClean="0">
                <a:solidFill>
                  <a:schemeClr val="tx1"/>
                </a:solidFill>
                <a:latin typeface="Papyrus" panose="03070502060502030205" pitchFamily="66" charset="0"/>
              </a:rPr>
              <a:t>If you would like a copy of my two PowerPoint presentations, put your name and email address on the card in your bag and put it in my singing bowl before you leave. </a:t>
            </a:r>
            <a:endParaRPr lang="en-US" sz="2400" i="1" dirty="0">
              <a:solidFill>
                <a:schemeClr val="tx1"/>
              </a:solidFill>
              <a:latin typeface="Papyrus" panose="03070502060502030205" pitchFamily="66" charset="0"/>
            </a:endParaRPr>
          </a:p>
        </p:txBody>
      </p:sp>
    </p:spTree>
    <p:extLst>
      <p:ext uri="{BB962C8B-B14F-4D97-AF65-F5344CB8AC3E}">
        <p14:creationId xmlns:p14="http://schemas.microsoft.com/office/powerpoint/2010/main" val="224988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72446"/>
            <a:ext cx="8534400" cy="1121953"/>
          </a:xfrm>
        </p:spPr>
        <p:txBody>
          <a:bodyPr/>
          <a:lstStyle/>
          <a:p>
            <a:r>
              <a:rPr lang="en-US" cap="none" dirty="0" smtClean="0">
                <a:latin typeface="Papyrus" panose="03070502060502030205" pitchFamily="66" charset="0"/>
              </a:rPr>
              <a:t>My articles</a:t>
            </a:r>
            <a:endParaRPr lang="en-US" cap="none" dirty="0">
              <a:latin typeface="Papyrus" panose="03070502060502030205" pitchFamily="66" charset="0"/>
            </a:endParaRPr>
          </a:p>
        </p:txBody>
      </p:sp>
      <p:sp>
        <p:nvSpPr>
          <p:cNvPr id="3" name="Content Placeholder 2"/>
          <p:cNvSpPr>
            <a:spLocks noGrp="1"/>
          </p:cNvSpPr>
          <p:nvPr>
            <p:ph idx="1"/>
          </p:nvPr>
        </p:nvSpPr>
        <p:spPr>
          <a:xfrm>
            <a:off x="684212" y="418012"/>
            <a:ext cx="10171022" cy="4454434"/>
          </a:xfrm>
        </p:spPr>
        <p:txBody>
          <a:bodyPr>
            <a:normAutofit fontScale="85000" lnSpcReduction="20000"/>
          </a:bodyPr>
          <a:lstStyle/>
          <a:p>
            <a:pPr marL="0" indent="0">
              <a:lnSpc>
                <a:spcPct val="110000"/>
              </a:lnSpc>
              <a:buNone/>
            </a:pPr>
            <a:endParaRPr lang="en-US" sz="2200" dirty="0">
              <a:solidFill>
                <a:schemeClr val="tx1"/>
              </a:solidFill>
              <a:latin typeface="Papyrus" panose="03070502060502030205" pitchFamily="66" charset="0"/>
            </a:endParaRPr>
          </a:p>
          <a:p>
            <a:pPr marL="0" indent="0">
              <a:lnSpc>
                <a:spcPct val="110000"/>
              </a:lnSpc>
              <a:buNone/>
            </a:pPr>
            <a:r>
              <a:rPr lang="en-US" sz="2400" dirty="0" smtClean="0">
                <a:solidFill>
                  <a:schemeClr val="tx1"/>
                </a:solidFill>
                <a:latin typeface="Papyrus" panose="03070502060502030205" pitchFamily="66" charset="0"/>
              </a:rPr>
              <a:t>Groman, J. (2014). The mirror: Creativity as seeing and being seen: </a:t>
            </a:r>
            <a:r>
              <a:rPr lang="en-US" sz="2400" dirty="0" err="1" smtClean="0">
                <a:solidFill>
                  <a:schemeClr val="tx1"/>
                </a:solidFill>
                <a:latin typeface="Papyrus" panose="03070502060502030205" pitchFamily="66" charset="0"/>
              </a:rPr>
              <a:t>Authoethnography</a:t>
            </a:r>
            <a:r>
              <a:rPr lang="en-US" sz="2400" dirty="0" smtClean="0">
                <a:solidFill>
                  <a:schemeClr val="tx1"/>
                </a:solidFill>
                <a:latin typeface="Papyrus" panose="03070502060502030205" pitchFamily="66" charset="0"/>
              </a:rPr>
              <a:t> of a </a:t>
            </a:r>
          </a:p>
          <a:p>
            <a:pPr marL="0" indent="0">
              <a:lnSpc>
                <a:spcPct val="110000"/>
              </a:lnSpc>
              <a:buNone/>
            </a:pPr>
            <a:r>
              <a:rPr lang="en-US" sz="2400" dirty="0">
                <a:solidFill>
                  <a:schemeClr val="tx1"/>
                </a:solidFill>
                <a:latin typeface="Papyrus" panose="03070502060502030205" pitchFamily="66" charset="0"/>
              </a:rPr>
              <a:t>	</a:t>
            </a:r>
            <a:r>
              <a:rPr lang="en-US" sz="2400" dirty="0" smtClean="0">
                <a:solidFill>
                  <a:schemeClr val="tx1"/>
                </a:solidFill>
                <a:latin typeface="Papyrus" panose="03070502060502030205" pitchFamily="66" charset="0"/>
              </a:rPr>
              <a:t>teacher</a:t>
            </a:r>
            <a:r>
              <a:rPr lang="en-US" sz="2400" dirty="0">
                <a:solidFill>
                  <a:schemeClr val="tx1"/>
                </a:solidFill>
                <a:latin typeface="Papyrus" panose="03070502060502030205" pitchFamily="66" charset="0"/>
              </a:rPr>
              <a:t>. In J. </a:t>
            </a:r>
            <a:r>
              <a:rPr lang="en-US" sz="2400" dirty="0" err="1">
                <a:solidFill>
                  <a:schemeClr val="tx1"/>
                </a:solidFill>
                <a:latin typeface="Papyrus" panose="03070502060502030205" pitchFamily="66" charset="0"/>
              </a:rPr>
              <a:t>Piirto</a:t>
            </a:r>
            <a:r>
              <a:rPr lang="en-US" sz="2400" dirty="0">
                <a:solidFill>
                  <a:schemeClr val="tx1"/>
                </a:solidFill>
                <a:latin typeface="Papyrus" panose="03070502060502030205" pitchFamily="66" charset="0"/>
              </a:rPr>
              <a:t> (Ed.), </a:t>
            </a:r>
            <a:r>
              <a:rPr lang="en-US" sz="2400" i="1" dirty="0">
                <a:solidFill>
                  <a:schemeClr val="tx1"/>
                </a:solidFill>
                <a:latin typeface="Papyrus" panose="03070502060502030205" pitchFamily="66" charset="0"/>
              </a:rPr>
              <a:t>Organic creativity in the classroom: Teaching to intuition in </a:t>
            </a:r>
            <a:r>
              <a:rPr lang="en-US" sz="2400" i="1" dirty="0" smtClean="0">
                <a:solidFill>
                  <a:schemeClr val="tx1"/>
                </a:solidFill>
                <a:latin typeface="Papyrus" panose="03070502060502030205" pitchFamily="66" charset="0"/>
              </a:rPr>
              <a:t>	academics </a:t>
            </a:r>
            <a:r>
              <a:rPr lang="en-US" sz="2400" i="1" dirty="0">
                <a:solidFill>
                  <a:schemeClr val="tx1"/>
                </a:solidFill>
                <a:latin typeface="Papyrus" panose="03070502060502030205" pitchFamily="66" charset="0"/>
              </a:rPr>
              <a:t>and the arts </a:t>
            </a:r>
            <a:r>
              <a:rPr lang="en-US" sz="2400" dirty="0">
                <a:solidFill>
                  <a:schemeClr val="tx1"/>
                </a:solidFill>
                <a:latin typeface="Papyrus" panose="03070502060502030205" pitchFamily="66" charset="0"/>
              </a:rPr>
              <a:t>(pp. 267-283). Waco, TX: </a:t>
            </a:r>
            <a:r>
              <a:rPr lang="en-US" sz="2400" dirty="0" err="1">
                <a:solidFill>
                  <a:schemeClr val="tx1"/>
                </a:solidFill>
                <a:latin typeface="Papyrus" panose="03070502060502030205" pitchFamily="66" charset="0"/>
              </a:rPr>
              <a:t>Prufrock</a:t>
            </a:r>
            <a:r>
              <a:rPr lang="en-US" sz="2400" dirty="0">
                <a:solidFill>
                  <a:schemeClr val="tx1"/>
                </a:solidFill>
                <a:latin typeface="Papyrus" panose="03070502060502030205" pitchFamily="66" charset="0"/>
              </a:rPr>
              <a:t> Press. </a:t>
            </a:r>
            <a:endParaRPr lang="en-US" sz="2400" dirty="0" smtClean="0">
              <a:solidFill>
                <a:schemeClr val="tx1"/>
              </a:solidFill>
              <a:latin typeface="Papyrus" panose="03070502060502030205" pitchFamily="66" charset="0"/>
            </a:endParaRPr>
          </a:p>
          <a:p>
            <a:pPr marL="0" indent="0">
              <a:lnSpc>
                <a:spcPct val="110000"/>
              </a:lnSpc>
              <a:buNone/>
            </a:pPr>
            <a:endParaRPr lang="en-US" sz="2400" dirty="0">
              <a:solidFill>
                <a:schemeClr val="tx1"/>
              </a:solidFill>
              <a:latin typeface="Papyrus" panose="03070502060502030205" pitchFamily="66" charset="0"/>
            </a:endParaRPr>
          </a:p>
          <a:p>
            <a:pPr marL="0" indent="0">
              <a:lnSpc>
                <a:spcPct val="110000"/>
              </a:lnSpc>
              <a:buNone/>
            </a:pPr>
            <a:r>
              <a:rPr lang="en-US" sz="2400" dirty="0" smtClean="0">
                <a:solidFill>
                  <a:schemeClr val="tx1"/>
                </a:solidFill>
                <a:latin typeface="Papyrus" panose="03070502060502030205" pitchFamily="66" charset="0"/>
              </a:rPr>
              <a:t>Groman, J. L. (2015). What matters: Using art-based methods to sculpt preservice </a:t>
            </a:r>
          </a:p>
          <a:p>
            <a:pPr marL="0" indent="0">
              <a:lnSpc>
                <a:spcPct val="110000"/>
              </a:lnSpc>
              <a:buNone/>
            </a:pPr>
            <a:r>
              <a:rPr lang="en-US" sz="2400" dirty="0">
                <a:solidFill>
                  <a:schemeClr val="tx1"/>
                </a:solidFill>
                <a:latin typeface="Papyrus" panose="03070502060502030205" pitchFamily="66" charset="0"/>
              </a:rPr>
              <a:t>	</a:t>
            </a:r>
            <a:r>
              <a:rPr lang="en-US" sz="2400" dirty="0" smtClean="0">
                <a:solidFill>
                  <a:schemeClr val="tx1"/>
                </a:solidFill>
                <a:latin typeface="Papyrus" panose="03070502060502030205" pitchFamily="66" charset="0"/>
              </a:rPr>
              <a:t>teachers’ philosophical beliefs. </a:t>
            </a:r>
            <a:r>
              <a:rPr lang="en-US" sz="2400" i="1" dirty="0" smtClean="0">
                <a:solidFill>
                  <a:schemeClr val="tx1"/>
                </a:solidFill>
                <a:latin typeface="Papyrus" panose="03070502060502030205" pitchFamily="66" charset="0"/>
              </a:rPr>
              <a:t>International Journal of Education and the Arts 	(16)2</a:t>
            </a:r>
            <a:r>
              <a:rPr lang="en-US" sz="2400" dirty="0" smtClean="0">
                <a:solidFill>
                  <a:schemeClr val="tx1"/>
                </a:solidFill>
                <a:latin typeface="Papyrus" panose="03070502060502030205" pitchFamily="66" charset="0"/>
              </a:rPr>
              <a:t>. 1-17. </a:t>
            </a:r>
          </a:p>
          <a:p>
            <a:pPr marL="0" indent="0">
              <a:lnSpc>
                <a:spcPct val="110000"/>
              </a:lnSpc>
              <a:buNone/>
            </a:pPr>
            <a:endParaRPr lang="en-US" sz="2400" i="1" dirty="0">
              <a:solidFill>
                <a:schemeClr val="tx1"/>
              </a:solidFill>
              <a:latin typeface="Papyrus" panose="03070502060502030205" pitchFamily="66" charset="0"/>
            </a:endParaRPr>
          </a:p>
          <a:p>
            <a:pPr marL="0" indent="0">
              <a:lnSpc>
                <a:spcPct val="110000"/>
              </a:lnSpc>
              <a:buNone/>
            </a:pPr>
            <a:r>
              <a:rPr lang="en-US" sz="2400" dirty="0" smtClean="0">
                <a:solidFill>
                  <a:schemeClr val="tx1"/>
                </a:solidFill>
                <a:latin typeface="Papyrus" panose="03070502060502030205" pitchFamily="66" charset="0"/>
              </a:rPr>
              <a:t>Groman, J.L. (in press). The bully’s face: Using art to understand bullying in gifted 	children. </a:t>
            </a:r>
            <a:r>
              <a:rPr lang="en-US" sz="2400" i="1" dirty="0" smtClean="0">
                <a:solidFill>
                  <a:schemeClr val="tx1"/>
                </a:solidFill>
                <a:latin typeface="Papyrus" panose="03070502060502030205" pitchFamily="66" charset="0"/>
              </a:rPr>
              <a:t>Gifted Child Today </a:t>
            </a:r>
            <a:r>
              <a:rPr lang="en-US" sz="2400" dirty="0" smtClean="0">
                <a:solidFill>
                  <a:schemeClr val="tx1"/>
                </a:solidFill>
                <a:latin typeface="Papyrus" panose="03070502060502030205" pitchFamily="66" charset="0"/>
              </a:rPr>
              <a:t>(Fall, 2018 or Spring, 2019).</a:t>
            </a:r>
          </a:p>
          <a:p>
            <a:endParaRPr lang="en-US" dirty="0"/>
          </a:p>
        </p:txBody>
      </p:sp>
    </p:spTree>
    <p:extLst>
      <p:ext uri="{BB962C8B-B14F-4D97-AF65-F5344CB8AC3E}">
        <p14:creationId xmlns:p14="http://schemas.microsoft.com/office/powerpoint/2010/main" val="275838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Papyrus" panose="03070502060502030205" pitchFamily="66" charset="0"/>
              </a:rPr>
              <a:t>The </a:t>
            </a:r>
            <a:r>
              <a:rPr lang="en-US" cap="none" dirty="0" err="1">
                <a:latin typeface="Papyrus" panose="03070502060502030205" pitchFamily="66" charset="0"/>
              </a:rPr>
              <a:t>P</a:t>
            </a:r>
            <a:r>
              <a:rPr lang="en-US" cap="none" dirty="0" err="1" smtClean="0">
                <a:latin typeface="Papyrus" panose="03070502060502030205" pitchFamily="66" charset="0"/>
              </a:rPr>
              <a:t>iirto</a:t>
            </a:r>
            <a:r>
              <a:rPr lang="en-US" cap="none" dirty="0" smtClean="0">
                <a:latin typeface="Papyrus" panose="03070502060502030205" pitchFamily="66" charset="0"/>
              </a:rPr>
              <a:t> Pyramid</a:t>
            </a:r>
            <a:br>
              <a:rPr lang="en-US" cap="none" dirty="0" smtClean="0">
                <a:latin typeface="Papyrus" panose="03070502060502030205" pitchFamily="66" charset="0"/>
              </a:rPr>
            </a:br>
            <a:r>
              <a:rPr lang="en-US" cap="none" dirty="0" smtClean="0">
                <a:latin typeface="Papyrus" panose="03070502060502030205" pitchFamily="66" charset="0"/>
              </a:rPr>
              <a:t> (handout)</a:t>
            </a:r>
            <a:endParaRPr lang="en-US" cap="none" dirty="0">
              <a:latin typeface="Papyrus" panose="03070502060502030205" pitchFamily="66" charset="0"/>
            </a:endParaRPr>
          </a:p>
        </p:txBody>
      </p:sp>
      <p:pic>
        <p:nvPicPr>
          <p:cNvPr id="4" name="Picture 3"/>
          <p:cNvPicPr>
            <a:picLocks noChangeAspect="1"/>
          </p:cNvPicPr>
          <p:nvPr/>
        </p:nvPicPr>
        <p:blipFill rotWithShape="1">
          <a:blip r:embed="rId2"/>
          <a:srcRect l="31962" t="11875" r="36112" b="17297"/>
          <a:stretch/>
        </p:blipFill>
        <p:spPr>
          <a:xfrm>
            <a:off x="6570617" y="159414"/>
            <a:ext cx="5238208" cy="6407742"/>
          </a:xfrm>
          <a:prstGeom prst="rect">
            <a:avLst/>
          </a:prstGeom>
        </p:spPr>
      </p:pic>
    </p:spTree>
    <p:extLst>
      <p:ext uri="{BB962C8B-B14F-4D97-AF65-F5344CB8AC3E}">
        <p14:creationId xmlns:p14="http://schemas.microsoft.com/office/powerpoint/2010/main" val="1965673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42" y="5350933"/>
            <a:ext cx="12000157" cy="1507067"/>
          </a:xfrm>
        </p:spPr>
        <p:txBody>
          <a:bodyPr/>
          <a:lstStyle/>
          <a:p>
            <a:r>
              <a:rPr lang="en-US" cap="none" dirty="0" smtClean="0">
                <a:latin typeface="Papyrus" panose="03070502060502030205" pitchFamily="66" charset="0"/>
              </a:rPr>
              <a:t>From </a:t>
            </a:r>
            <a:r>
              <a:rPr lang="en-US" cap="none" dirty="0" err="1" smtClean="0">
                <a:latin typeface="Papyrus" panose="03070502060502030205" pitchFamily="66" charset="0"/>
              </a:rPr>
              <a:t>Piirto’s</a:t>
            </a:r>
            <a:r>
              <a:rPr lang="en-US" cap="none" dirty="0" smtClean="0">
                <a:latin typeface="Papyrus" panose="03070502060502030205" pitchFamily="66" charset="0"/>
              </a:rPr>
              <a:t> </a:t>
            </a:r>
            <a:r>
              <a:rPr lang="en-US" i="1" cap="none" dirty="0" smtClean="0">
                <a:latin typeface="Papyrus" panose="03070502060502030205" pitchFamily="66" charset="0"/>
              </a:rPr>
              <a:t>Creativity for 21</a:t>
            </a:r>
            <a:r>
              <a:rPr lang="en-US" i="1" cap="none" baseline="30000" dirty="0" smtClean="0">
                <a:latin typeface="Papyrus" panose="03070502060502030205" pitchFamily="66" charset="0"/>
              </a:rPr>
              <a:t>st</a:t>
            </a:r>
            <a:r>
              <a:rPr lang="en-US" i="1" cap="none" dirty="0" smtClean="0">
                <a:latin typeface="Papyrus" panose="03070502060502030205" pitchFamily="66" charset="0"/>
              </a:rPr>
              <a:t> Century Skills</a:t>
            </a:r>
            <a:endParaRPr lang="en-US" i="1" cap="none" dirty="0">
              <a:latin typeface="Papyrus" panose="03070502060502030205" pitchFamily="66" charset="0"/>
            </a:endParaRPr>
          </a:p>
        </p:txBody>
      </p:sp>
      <p:sp>
        <p:nvSpPr>
          <p:cNvPr id="3" name="Content Placeholder 2"/>
          <p:cNvSpPr>
            <a:spLocks noGrp="1"/>
          </p:cNvSpPr>
          <p:nvPr>
            <p:ph idx="1"/>
          </p:nvPr>
        </p:nvSpPr>
        <p:spPr>
          <a:xfrm>
            <a:off x="191842" y="576776"/>
            <a:ext cx="11442140" cy="5359791"/>
          </a:xfrm>
        </p:spPr>
        <p:txBody>
          <a:bodyPr>
            <a:normAutofit/>
          </a:bodyPr>
          <a:lstStyle/>
          <a:p>
            <a:r>
              <a:rPr lang="en-US" sz="2800" dirty="0">
                <a:solidFill>
                  <a:schemeClr val="tx1"/>
                </a:solidFill>
                <a:latin typeface="Papyrus" panose="03070502060502030205" pitchFamily="66" charset="0"/>
              </a:rPr>
              <a:t>“I noticed that no matter what a creator creates, the creative process is remarkably similar. There are commonalities across domains.”</a:t>
            </a:r>
          </a:p>
          <a:p>
            <a:r>
              <a:rPr lang="en-US" sz="2800" dirty="0" smtClean="0">
                <a:solidFill>
                  <a:schemeClr val="tx1"/>
                </a:solidFill>
                <a:latin typeface="Papyrus" panose="03070502060502030205" pitchFamily="66" charset="0"/>
              </a:rPr>
              <a:t>“As I studied the creative processes of creators, I found no mention of the words creative problem-solving, fluency, flexibility, brainstorming, or elaboration .  . . “</a:t>
            </a:r>
          </a:p>
          <a:p>
            <a:r>
              <a:rPr lang="en-US" sz="2800" dirty="0">
                <a:solidFill>
                  <a:schemeClr val="tx1"/>
                </a:solidFill>
                <a:latin typeface="Papyrus" panose="03070502060502030205" pitchFamily="66" charset="0"/>
              </a:rPr>
              <a:t>“. . . </a:t>
            </a:r>
            <a:r>
              <a:rPr lang="en-US" sz="2800" dirty="0" smtClean="0">
                <a:solidFill>
                  <a:schemeClr val="tx1"/>
                </a:solidFill>
                <a:latin typeface="Papyrus" panose="03070502060502030205" pitchFamily="66" charset="0"/>
              </a:rPr>
              <a:t>none </a:t>
            </a:r>
            <a:r>
              <a:rPr lang="en-US" sz="2800" dirty="0">
                <a:solidFill>
                  <a:schemeClr val="tx1"/>
                </a:solidFill>
                <a:latin typeface="Papyrus" panose="03070502060502030205" pitchFamily="66" charset="0"/>
              </a:rPr>
              <a:t>of them has described the creative process in the way that it has been taught in schools for the past fifty year.”</a:t>
            </a:r>
          </a:p>
          <a:p>
            <a:r>
              <a:rPr lang="en-US" sz="2800" dirty="0" smtClean="0">
                <a:solidFill>
                  <a:schemeClr val="tx1"/>
                </a:solidFill>
                <a:latin typeface="Papyrus" panose="03070502060502030205" pitchFamily="66" charset="0"/>
              </a:rPr>
              <a:t>“. . . The creative process has also been tied with desire for spiritual   unity . . . “</a:t>
            </a:r>
          </a:p>
        </p:txBody>
      </p:sp>
    </p:spTree>
    <p:extLst>
      <p:ext uri="{BB962C8B-B14F-4D97-AF65-F5344CB8AC3E}">
        <p14:creationId xmlns:p14="http://schemas.microsoft.com/office/powerpoint/2010/main" val="11251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42" y="5350933"/>
            <a:ext cx="12000157" cy="1507067"/>
          </a:xfrm>
        </p:spPr>
        <p:txBody>
          <a:bodyPr/>
          <a:lstStyle/>
          <a:p>
            <a:r>
              <a:rPr lang="en-US" cap="none" dirty="0" smtClean="0">
                <a:latin typeface="Papyrus" panose="03070502060502030205" pitchFamily="66" charset="0"/>
              </a:rPr>
              <a:t>From </a:t>
            </a:r>
            <a:r>
              <a:rPr lang="en-US" cap="none" dirty="0" err="1" smtClean="0">
                <a:latin typeface="Papyrus" panose="03070502060502030205" pitchFamily="66" charset="0"/>
              </a:rPr>
              <a:t>Piirto’s</a:t>
            </a:r>
            <a:r>
              <a:rPr lang="en-US" cap="none" dirty="0" smtClean="0">
                <a:latin typeface="Papyrus" panose="03070502060502030205" pitchFamily="66" charset="0"/>
              </a:rPr>
              <a:t> </a:t>
            </a:r>
            <a:r>
              <a:rPr lang="en-US" i="1" cap="none" dirty="0" smtClean="0">
                <a:latin typeface="Papyrus" panose="03070502060502030205" pitchFamily="66" charset="0"/>
              </a:rPr>
              <a:t>Creativity for 21</a:t>
            </a:r>
            <a:r>
              <a:rPr lang="en-US" i="1" cap="none" baseline="30000" dirty="0" smtClean="0">
                <a:latin typeface="Papyrus" panose="03070502060502030205" pitchFamily="66" charset="0"/>
              </a:rPr>
              <a:t>st</a:t>
            </a:r>
            <a:r>
              <a:rPr lang="en-US" i="1" cap="none" dirty="0" smtClean="0">
                <a:latin typeface="Papyrus" panose="03070502060502030205" pitchFamily="66" charset="0"/>
              </a:rPr>
              <a:t> Century Skills</a:t>
            </a:r>
            <a:endParaRPr lang="en-US" i="1" cap="none" dirty="0">
              <a:latin typeface="Papyrus" panose="03070502060502030205" pitchFamily="66" charset="0"/>
            </a:endParaRPr>
          </a:p>
        </p:txBody>
      </p:sp>
      <p:sp>
        <p:nvSpPr>
          <p:cNvPr id="3" name="Content Placeholder 2"/>
          <p:cNvSpPr>
            <a:spLocks noGrp="1"/>
          </p:cNvSpPr>
          <p:nvPr>
            <p:ph idx="1"/>
          </p:nvPr>
        </p:nvSpPr>
        <p:spPr>
          <a:xfrm>
            <a:off x="191842" y="422031"/>
            <a:ext cx="11442140" cy="5359791"/>
          </a:xfrm>
        </p:spPr>
        <p:txBody>
          <a:bodyPr>
            <a:normAutofit/>
          </a:bodyPr>
          <a:lstStyle/>
          <a:p>
            <a:r>
              <a:rPr lang="en-US" sz="2800" dirty="0" smtClean="0">
                <a:solidFill>
                  <a:schemeClr val="tx1"/>
                </a:solidFill>
                <a:latin typeface="Papyrus" panose="03070502060502030205" pitchFamily="66" charset="0"/>
              </a:rPr>
              <a:t>“Those who are creative seem to follow certain common practices.”</a:t>
            </a:r>
          </a:p>
          <a:p>
            <a:r>
              <a:rPr lang="en-US" sz="2800" dirty="0" smtClean="0">
                <a:solidFill>
                  <a:schemeClr val="tx1"/>
                </a:solidFill>
                <a:latin typeface="Papyrus" panose="03070502060502030205" pitchFamily="66" charset="0"/>
              </a:rPr>
              <a:t>“Many of the creative and productive adults . . . seemed to have creative processes that could be divided into themes . . . </a:t>
            </a:r>
          </a:p>
          <a:p>
            <a:pPr lvl="1"/>
            <a:r>
              <a:rPr lang="en-US" sz="2800" dirty="0" smtClean="0">
                <a:solidFill>
                  <a:schemeClr val="tx1"/>
                </a:solidFill>
                <a:latin typeface="Papyrus" panose="03070502060502030205" pitchFamily="66" charset="0"/>
              </a:rPr>
              <a:t>Certain Core Attitudes toward creativity</a:t>
            </a:r>
          </a:p>
          <a:p>
            <a:pPr lvl="1"/>
            <a:r>
              <a:rPr lang="en-US" sz="2800" dirty="0" smtClean="0">
                <a:solidFill>
                  <a:schemeClr val="tx1"/>
                </a:solidFill>
                <a:latin typeface="Papyrus" panose="03070502060502030205" pitchFamily="66" charset="0"/>
              </a:rPr>
              <a:t>Experienced Seven I’s</a:t>
            </a:r>
          </a:p>
          <a:p>
            <a:pPr lvl="1"/>
            <a:r>
              <a:rPr lang="en-US" sz="2800" dirty="0" smtClean="0">
                <a:solidFill>
                  <a:schemeClr val="tx1"/>
                </a:solidFill>
                <a:latin typeface="Papyrus" panose="03070502060502030205" pitchFamily="66" charset="0"/>
              </a:rPr>
              <a:t>Engaged in </a:t>
            </a:r>
            <a:r>
              <a:rPr lang="en-US" sz="2800" i="1" dirty="0" smtClean="0">
                <a:solidFill>
                  <a:schemeClr val="tx1"/>
                </a:solidFill>
                <a:latin typeface="Papyrus" panose="03070502060502030205" pitchFamily="66" charset="0"/>
              </a:rPr>
              <a:t>certain</a:t>
            </a:r>
            <a:r>
              <a:rPr lang="en-US" sz="2800" dirty="0" smtClean="0">
                <a:solidFill>
                  <a:schemeClr val="tx1"/>
                </a:solidFill>
                <a:latin typeface="Papyrus" panose="03070502060502030205" pitchFamily="66" charset="0"/>
              </a:rPr>
              <a:t> general practices”</a:t>
            </a:r>
          </a:p>
          <a:p>
            <a:r>
              <a:rPr lang="en-US" sz="2800" dirty="0" smtClean="0">
                <a:solidFill>
                  <a:schemeClr val="tx1"/>
                </a:solidFill>
                <a:latin typeface="Papyrus" panose="03070502060502030205" pitchFamily="66" charset="0"/>
              </a:rPr>
              <a:t>“Not all creators use all of these techniques, but many creators use t least some of the techniques.”</a:t>
            </a:r>
          </a:p>
        </p:txBody>
      </p:sp>
    </p:spTree>
    <p:extLst>
      <p:ext uri="{BB962C8B-B14F-4D97-AF65-F5344CB8AC3E}">
        <p14:creationId xmlns:p14="http://schemas.microsoft.com/office/powerpoint/2010/main" val="206853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010298"/>
            <a:ext cx="8534400" cy="1984102"/>
          </a:xfrm>
        </p:spPr>
        <p:txBody>
          <a:bodyPr>
            <a:normAutofit/>
          </a:bodyPr>
          <a:lstStyle/>
          <a:p>
            <a:r>
              <a:rPr lang="en-US" cap="none" dirty="0" smtClean="0">
                <a:latin typeface="Papyrus" panose="03070502060502030205" pitchFamily="66" charset="0"/>
              </a:rPr>
              <a:t>The </a:t>
            </a:r>
            <a:r>
              <a:rPr lang="en-US" cap="none" dirty="0" err="1">
                <a:latin typeface="Papyrus" panose="03070502060502030205" pitchFamily="66" charset="0"/>
              </a:rPr>
              <a:t>P</a:t>
            </a:r>
            <a:r>
              <a:rPr lang="en-US" cap="none" dirty="0" err="1" smtClean="0">
                <a:latin typeface="Papyrus" panose="03070502060502030205" pitchFamily="66" charset="0"/>
              </a:rPr>
              <a:t>iirto</a:t>
            </a:r>
            <a:r>
              <a:rPr lang="en-US" cap="none" dirty="0" smtClean="0">
                <a:latin typeface="Papyrus" panose="03070502060502030205" pitchFamily="66" charset="0"/>
              </a:rPr>
              <a:t> Model of </a:t>
            </a:r>
            <a:br>
              <a:rPr lang="en-US" cap="none" dirty="0" smtClean="0">
                <a:latin typeface="Papyrus" panose="03070502060502030205" pitchFamily="66" charset="0"/>
              </a:rPr>
            </a:br>
            <a:r>
              <a:rPr lang="en-US" cap="none" dirty="0" smtClean="0">
                <a:latin typeface="Papyrus" panose="03070502060502030205" pitchFamily="66" charset="0"/>
              </a:rPr>
              <a:t>Creativity Training</a:t>
            </a:r>
            <a:br>
              <a:rPr lang="en-US" cap="none" dirty="0" smtClean="0">
                <a:latin typeface="Papyrus" panose="03070502060502030205" pitchFamily="66" charset="0"/>
              </a:rPr>
            </a:br>
            <a:r>
              <a:rPr lang="en-US" cap="none" dirty="0" smtClean="0">
                <a:latin typeface="Papyrus" panose="03070502060502030205" pitchFamily="66" charset="0"/>
              </a:rPr>
              <a:t> (handout)</a:t>
            </a:r>
            <a:endParaRPr lang="en-US" cap="none" dirty="0">
              <a:latin typeface="Papyrus" panose="03070502060502030205" pitchFamily="66"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435625738"/>
              </p:ext>
            </p:extLst>
          </p:nvPr>
        </p:nvGraphicFramePr>
        <p:xfrm>
          <a:off x="5695406" y="154808"/>
          <a:ext cx="6373516" cy="6650941"/>
        </p:xfrm>
        <a:graphic>
          <a:graphicData uri="http://schemas.openxmlformats.org/drawingml/2006/table">
            <a:tbl>
              <a:tblPr>
                <a:tableStyleId>{5C22544A-7EE6-4342-B048-85BDC9FD1C3A}</a:tableStyleId>
              </a:tblPr>
              <a:tblGrid>
                <a:gridCol w="170811">
                  <a:extLst>
                    <a:ext uri="{9D8B030D-6E8A-4147-A177-3AD203B41FA5}">
                      <a16:colId xmlns:a16="http://schemas.microsoft.com/office/drawing/2014/main" val="2300092635"/>
                    </a:ext>
                  </a:extLst>
                </a:gridCol>
                <a:gridCol w="1087322">
                  <a:extLst>
                    <a:ext uri="{9D8B030D-6E8A-4147-A177-3AD203B41FA5}">
                      <a16:colId xmlns:a16="http://schemas.microsoft.com/office/drawing/2014/main" val="1429822489"/>
                    </a:ext>
                  </a:extLst>
                </a:gridCol>
                <a:gridCol w="5115383">
                  <a:extLst>
                    <a:ext uri="{9D8B030D-6E8A-4147-A177-3AD203B41FA5}">
                      <a16:colId xmlns:a16="http://schemas.microsoft.com/office/drawing/2014/main" val="2688618848"/>
                    </a:ext>
                  </a:extLst>
                </a:gridCol>
              </a:tblGrid>
              <a:tr h="183996">
                <a:tc>
                  <a:txBody>
                    <a:bodyPr/>
                    <a:lstStyle/>
                    <a:p>
                      <a:pPr marL="0" marR="0">
                        <a:lnSpc>
                          <a:spcPct val="107000"/>
                        </a:lnSpc>
                        <a:spcBef>
                          <a:spcPts val="0"/>
                        </a:spcBef>
                        <a:spcAft>
                          <a:spcPts val="0"/>
                        </a:spcAft>
                      </a:pPr>
                      <a:r>
                        <a:rPr lang="en-US" sz="6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8" marR="41898" marT="0" marB="0"/>
                </a:tc>
                <a:tc gridSpan="2">
                  <a:txBody>
                    <a:bodyPr/>
                    <a:lstStyle/>
                    <a:p>
                      <a:pPr marL="0" marR="0">
                        <a:lnSpc>
                          <a:spcPct val="107000"/>
                        </a:lnSpc>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583083881"/>
                  </a:ext>
                </a:extLst>
              </a:tr>
              <a:tr h="303316">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2">
                  <a:txBody>
                    <a:bodyPr/>
                    <a:lstStyle/>
                    <a:p>
                      <a:pPr marL="0" marR="0" algn="ctr">
                        <a:lnSpc>
                          <a:spcPct val="107000"/>
                        </a:lnSpc>
                        <a:spcBef>
                          <a:spcPts val="0"/>
                        </a:spcBef>
                        <a:spcAft>
                          <a:spcPts val="0"/>
                        </a:spcAft>
                      </a:pPr>
                      <a:r>
                        <a:rPr lang="en-US" sz="1400" dirty="0" err="1" smtClean="0">
                          <a:effectLst/>
                          <a:latin typeface="Papyrus" panose="03070502060502030205" pitchFamily="66" charset="0"/>
                        </a:rPr>
                        <a:t>Piirto</a:t>
                      </a:r>
                      <a:r>
                        <a:rPr lang="en-US" sz="1400" dirty="0" smtClean="0">
                          <a:effectLst/>
                          <a:latin typeface="Papyrus" panose="03070502060502030205" pitchFamily="66" charset="0"/>
                        </a:rPr>
                        <a:t> </a:t>
                      </a:r>
                      <a:r>
                        <a:rPr lang="en-US" sz="1400" dirty="0">
                          <a:effectLst/>
                          <a:latin typeface="Papyrus" panose="03070502060502030205" pitchFamily="66" charset="0"/>
                        </a:rPr>
                        <a:t>Model of Creativity Training</a:t>
                      </a:r>
                      <a:endParaRPr lang="en-US" sz="140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hMerge="1">
                  <a:txBody>
                    <a:bodyPr/>
                    <a:lstStyle/>
                    <a:p>
                      <a:endParaRPr lang="en-US"/>
                    </a:p>
                  </a:txBody>
                  <a:tcPr/>
                </a:tc>
                <a:extLst>
                  <a:ext uri="{0D108BD9-81ED-4DB2-BD59-A6C34878D82A}">
                    <a16:rowId xmlns:a16="http://schemas.microsoft.com/office/drawing/2014/main" val="3329050760"/>
                  </a:ext>
                </a:extLst>
              </a:tr>
              <a:tr h="220938">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a:effectLst/>
                          <a:latin typeface="Papyrus" panose="03070502060502030205" pitchFamily="66" charset="0"/>
                        </a:rPr>
                        <a:t>Theme</a:t>
                      </a:r>
                      <a:endParaRPr lang="en-US" sz="140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gn="ctr">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a:effectLst/>
                          <a:latin typeface="Papyrus" panose="03070502060502030205" pitchFamily="66" charset="0"/>
                        </a:rPr>
                        <a:t>Activities</a:t>
                      </a:r>
                      <a:endParaRPr lang="en-US" sz="140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3844085870"/>
                  </a:ext>
                </a:extLst>
              </a:tr>
              <a:tr h="1104690">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1"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Core Attitudes</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smtClean="0">
                          <a:effectLst/>
                          <a:latin typeface="Papyrus" panose="03070502060502030205" pitchFamily="66" charset="0"/>
                        </a:rPr>
                        <a:t>Risk-taking (Princess and the Pea)</a:t>
                      </a:r>
                      <a:endParaRPr lang="en-US" sz="1400" b="0" dirty="0">
                        <a:effectLst/>
                        <a:latin typeface="Papyrus" panose="03070502060502030205" pitchFamily="66" charset="0"/>
                      </a:endParaRP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Naiveté </a:t>
                      </a:r>
                      <a:r>
                        <a:rPr lang="en-US" sz="1400" b="0" dirty="0" smtClean="0">
                          <a:effectLst/>
                          <a:latin typeface="Papyrus" panose="03070502060502030205" pitchFamily="66" charset="0"/>
                        </a:rPr>
                        <a:t>(Raisin Meditation)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smtClean="0">
                          <a:effectLst/>
                          <a:latin typeface="Papyrus" panose="03070502060502030205" pitchFamily="66" charset="0"/>
                        </a:rPr>
                        <a:t>Group trust (Red Wounds)</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smtClean="0">
                          <a:effectLst/>
                          <a:latin typeface="Papyrus" panose="03070502060502030205" pitchFamily="66" charset="0"/>
                        </a:rPr>
                        <a:t>Tolerance </a:t>
                      </a:r>
                      <a:r>
                        <a:rPr lang="en-US" sz="1400" b="0" dirty="0">
                          <a:effectLst/>
                          <a:latin typeface="Papyrus" panose="03070502060502030205" pitchFamily="66" charset="0"/>
                        </a:rPr>
                        <a:t>for ambiguity (</a:t>
                      </a:r>
                      <a:r>
                        <a:rPr lang="en-US" sz="1400" b="0" dirty="0" smtClean="0">
                          <a:effectLst/>
                          <a:latin typeface="Papyrus" panose="03070502060502030205" pitchFamily="66" charset="0"/>
                        </a:rPr>
                        <a:t>More than one right answer)</a:t>
                      </a:r>
                      <a:endParaRPr lang="en-US" sz="1400" b="0" dirty="0">
                        <a:effectLst/>
                        <a:latin typeface="Papyrus" panose="03070502060502030205" pitchFamily="66" charset="0"/>
                      </a:endParaRP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Self-discipline </a:t>
                      </a:r>
                      <a:r>
                        <a:rPr lang="en-US" sz="1400" b="0" dirty="0" smtClean="0">
                          <a:effectLst/>
                          <a:latin typeface="Papyrus" panose="03070502060502030205" pitchFamily="66" charset="0"/>
                        </a:rPr>
                        <a:t>(</a:t>
                      </a:r>
                      <a:r>
                        <a:rPr lang="en-US" sz="1400" b="0" dirty="0" err="1" smtClean="0">
                          <a:effectLst/>
                          <a:latin typeface="Papyrus" panose="03070502060502030205" pitchFamily="66" charset="0"/>
                        </a:rPr>
                        <a:t>Thoughtlogs</a:t>
                      </a:r>
                      <a:r>
                        <a:rPr lang="en-US" sz="1400" b="0" dirty="0" smtClean="0">
                          <a:effectLst/>
                          <a:latin typeface="Papyrus" panose="03070502060502030205" pitchFamily="66" charset="0"/>
                        </a:rPr>
                        <a:t>--Individuation)</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3265386536"/>
                  </a:ext>
                </a:extLst>
              </a:tr>
              <a:tr h="1988442">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1"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Seven I’s</a:t>
                      </a:r>
                      <a:endParaRPr lang="en-US" sz="1400" b="1"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1. Imagery </a:t>
                      </a:r>
                      <a:r>
                        <a:rPr lang="en-US" sz="1400" b="1" dirty="0" smtClean="0">
                          <a:effectLst/>
                          <a:latin typeface="Papyrus" panose="03070502060502030205" pitchFamily="66" charset="0"/>
                        </a:rPr>
                        <a:t>(archetypes</a:t>
                      </a:r>
                      <a:r>
                        <a:rPr lang="en-US" sz="1400" b="1" dirty="0">
                          <a:effectLst/>
                          <a:latin typeface="Papyrus" panose="03070502060502030205" pitchFamily="66" charset="0"/>
                        </a:rPr>
                        <a:t>)</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2. Imagination (finger painting, clay, poetry, fiction)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3. Intuition (intuition probe, psychic intuition, dreams)</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4. Insight (grasping the gestalt, Aha! Zen Sketching)</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5. Inspiration </a:t>
                      </a:r>
                      <a:r>
                        <a:rPr lang="en-US" sz="1400" b="1" dirty="0" smtClean="0">
                          <a:effectLst/>
                          <a:latin typeface="Papyrus" panose="03070502060502030205" pitchFamily="66" charset="0"/>
                        </a:rPr>
                        <a:t>(Love, </a:t>
                      </a:r>
                      <a:r>
                        <a:rPr lang="en-US" sz="1400" b="1" dirty="0">
                          <a:effectLst/>
                          <a:latin typeface="Papyrus" panose="03070502060502030205" pitchFamily="66" charset="0"/>
                        </a:rPr>
                        <a:t>dreams, travel, others, </a:t>
                      </a:r>
                      <a:r>
                        <a:rPr lang="en-US" sz="1400" b="1" dirty="0" smtClean="0">
                          <a:effectLst/>
                          <a:latin typeface="Papyrus" panose="03070502060502030205" pitchFamily="66" charset="0"/>
                        </a:rPr>
                        <a:t>‘I’ll </a:t>
                      </a:r>
                      <a:r>
                        <a:rPr lang="en-US" sz="1400" b="1" dirty="0">
                          <a:effectLst/>
                          <a:latin typeface="Papyrus" panose="03070502060502030205" pitchFamily="66" charset="0"/>
                        </a:rPr>
                        <a:t>show </a:t>
                      </a:r>
                      <a:r>
                        <a:rPr lang="en-US" sz="1400" b="1" dirty="0" smtClean="0">
                          <a:effectLst/>
                          <a:latin typeface="Papyrus" panose="03070502060502030205" pitchFamily="66" charset="0"/>
                        </a:rPr>
                        <a:t>you’, </a:t>
                      </a:r>
                      <a:r>
                        <a:rPr lang="en-US" sz="1400" b="1" dirty="0">
                          <a:effectLst/>
                          <a:latin typeface="Papyrus" panose="03070502060502030205" pitchFamily="66" charset="0"/>
                        </a:rPr>
                        <a:t>frustration)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6. Incubation (See Meditation)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7. Improvisation (jazz, theater, word rivers, writing practice, creative movement, rhythm and drumming, scat singing, doodling)</a:t>
                      </a:r>
                      <a:endParaRPr lang="en-US" sz="1400" b="1"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258312237"/>
                  </a:ext>
                </a:extLst>
              </a:tr>
              <a:tr h="2651256">
                <a:tc>
                  <a:txBody>
                    <a:bodyPr/>
                    <a:lstStyle/>
                    <a:p>
                      <a:pPr marL="0" marR="0">
                        <a:lnSpc>
                          <a:spcPct val="107000"/>
                        </a:lnSpc>
                        <a:spcBef>
                          <a:spcPts val="0"/>
                        </a:spcBef>
                        <a:spcAft>
                          <a:spcPts val="0"/>
                        </a:spcAft>
                      </a:pPr>
                      <a:r>
                        <a:rPr lang="en-US" sz="800" b="1">
                          <a:effectLst/>
                        </a:rPr>
                        <a:t> </a:t>
                      </a:r>
                      <a:endParaRPr lang="en-US"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0"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General Practices</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 The need for solitude;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2. Creativity rituals;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3. Meditation;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4. Exercise, especially walking;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5. The quest for silence;</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6. Synchronicity;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7. Divergent production practice;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8. Creativity salon;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9. Individual or group creativity projects;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10. Creativity as the process of a life;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11. Supporting—Visiting bookstores, museums, concerts, plays, movies, readings or lectures</a:t>
                      </a:r>
                      <a:r>
                        <a:rPr lang="en-US" sz="1400" b="0" dirty="0" smtClean="0">
                          <a:effectLst/>
                          <a:latin typeface="Papyrus" panose="03070502060502030205" pitchFamily="66" charset="0"/>
                        </a:rPr>
                        <a:t>.</a:t>
                      </a:r>
                      <a:endParaRPr lang="en-US" sz="1400" b="0" dirty="0">
                        <a:effectLst/>
                        <a:latin typeface="Papyrus" panose="03070502060502030205" pitchFamily="66" charset="0"/>
                      </a:endParaRPr>
                    </a:p>
                  </a:txBody>
                  <a:tcPr marL="42304" marR="42304" marT="0" marB="0"/>
                </a:tc>
                <a:extLst>
                  <a:ext uri="{0D108BD9-81ED-4DB2-BD59-A6C34878D82A}">
                    <a16:rowId xmlns:a16="http://schemas.microsoft.com/office/drawing/2014/main" val="3584212515"/>
                  </a:ext>
                </a:extLst>
              </a:tr>
            </a:tbl>
          </a:graphicData>
        </a:graphic>
      </p:graphicFrame>
    </p:spTree>
    <p:extLst>
      <p:ext uri="{BB962C8B-B14F-4D97-AF65-F5344CB8AC3E}">
        <p14:creationId xmlns:p14="http://schemas.microsoft.com/office/powerpoint/2010/main" val="1537615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257425"/>
            <a:ext cx="8534400" cy="3736975"/>
          </a:xfrm>
        </p:spPr>
        <p:txBody>
          <a:bodyPr>
            <a:normAutofit/>
          </a:bodyPr>
          <a:lstStyle/>
          <a:p>
            <a:r>
              <a:rPr lang="en-US" cap="none" dirty="0" smtClean="0">
                <a:latin typeface="Papyrus" panose="03070502060502030205" pitchFamily="66" charset="0"/>
              </a:rPr>
              <a:t>A word about </a:t>
            </a:r>
            <a:br>
              <a:rPr lang="en-US" cap="none" dirty="0" smtClean="0">
                <a:latin typeface="Papyrus" panose="03070502060502030205" pitchFamily="66" charset="0"/>
              </a:rPr>
            </a:br>
            <a:r>
              <a:rPr lang="en-US" cap="none" dirty="0" smtClean="0">
                <a:latin typeface="Papyrus" panose="03070502060502030205" pitchFamily="66" charset="0"/>
              </a:rPr>
              <a:t>Risk-taking</a:t>
            </a:r>
            <a:br>
              <a:rPr lang="en-US" cap="none" dirty="0" smtClean="0">
                <a:latin typeface="Papyrus" panose="03070502060502030205" pitchFamily="66" charset="0"/>
              </a:rPr>
            </a:br>
            <a:r>
              <a:rPr lang="en-US" cap="none" dirty="0">
                <a:latin typeface="Papyrus" panose="03070502060502030205" pitchFamily="66" charset="0"/>
              </a:rPr>
              <a:t/>
            </a:r>
            <a:br>
              <a:rPr lang="en-US" cap="none" dirty="0">
                <a:latin typeface="Papyrus" panose="03070502060502030205" pitchFamily="66" charset="0"/>
              </a:rPr>
            </a:br>
            <a:r>
              <a:rPr lang="en-US" cap="none" dirty="0">
                <a:latin typeface="Papyrus" panose="03070502060502030205" pitchFamily="66" charset="0"/>
              </a:rPr>
              <a:t>a</a:t>
            </a:r>
            <a:r>
              <a:rPr lang="en-US" cap="none" dirty="0" smtClean="0">
                <a:latin typeface="Papyrus" panose="03070502060502030205" pitchFamily="66" charset="0"/>
              </a:rPr>
              <a:t>nd</a:t>
            </a:r>
            <a:br>
              <a:rPr lang="en-US" cap="none" dirty="0" smtClean="0">
                <a:latin typeface="Papyrus" panose="03070502060502030205" pitchFamily="66" charset="0"/>
              </a:rPr>
            </a:br>
            <a:r>
              <a:rPr lang="en-US" cap="none" dirty="0">
                <a:latin typeface="Papyrus" panose="03070502060502030205" pitchFamily="66" charset="0"/>
              </a:rPr>
              <a:t/>
            </a:r>
            <a:br>
              <a:rPr lang="en-US" cap="none" dirty="0">
                <a:latin typeface="Papyrus" panose="03070502060502030205" pitchFamily="66" charset="0"/>
              </a:rPr>
            </a:br>
            <a:r>
              <a:rPr lang="en-US" cap="none" dirty="0" smtClean="0">
                <a:latin typeface="Papyrus" panose="03070502060502030205" pitchFamily="66" charset="0"/>
              </a:rPr>
              <a:t> Feeding Back</a:t>
            </a:r>
            <a:endParaRPr lang="en-US" cap="none" dirty="0">
              <a:latin typeface="Papyrus" panose="03070502060502030205" pitchFamily="66"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39669491"/>
              </p:ext>
            </p:extLst>
          </p:nvPr>
        </p:nvGraphicFramePr>
        <p:xfrm>
          <a:off x="5695406" y="154808"/>
          <a:ext cx="6373516" cy="6650941"/>
        </p:xfrm>
        <a:graphic>
          <a:graphicData uri="http://schemas.openxmlformats.org/drawingml/2006/table">
            <a:tbl>
              <a:tblPr>
                <a:tableStyleId>{5C22544A-7EE6-4342-B048-85BDC9FD1C3A}</a:tableStyleId>
              </a:tblPr>
              <a:tblGrid>
                <a:gridCol w="170811">
                  <a:extLst>
                    <a:ext uri="{9D8B030D-6E8A-4147-A177-3AD203B41FA5}">
                      <a16:colId xmlns:a16="http://schemas.microsoft.com/office/drawing/2014/main" val="2300092635"/>
                    </a:ext>
                  </a:extLst>
                </a:gridCol>
                <a:gridCol w="1087322">
                  <a:extLst>
                    <a:ext uri="{9D8B030D-6E8A-4147-A177-3AD203B41FA5}">
                      <a16:colId xmlns:a16="http://schemas.microsoft.com/office/drawing/2014/main" val="1429822489"/>
                    </a:ext>
                  </a:extLst>
                </a:gridCol>
                <a:gridCol w="5115383">
                  <a:extLst>
                    <a:ext uri="{9D8B030D-6E8A-4147-A177-3AD203B41FA5}">
                      <a16:colId xmlns:a16="http://schemas.microsoft.com/office/drawing/2014/main" val="2688618848"/>
                    </a:ext>
                  </a:extLst>
                </a:gridCol>
              </a:tblGrid>
              <a:tr h="183996">
                <a:tc>
                  <a:txBody>
                    <a:bodyPr/>
                    <a:lstStyle/>
                    <a:p>
                      <a:pPr marL="0" marR="0">
                        <a:lnSpc>
                          <a:spcPct val="107000"/>
                        </a:lnSpc>
                        <a:spcBef>
                          <a:spcPts val="0"/>
                        </a:spcBef>
                        <a:spcAft>
                          <a:spcPts val="0"/>
                        </a:spcAft>
                      </a:pPr>
                      <a:r>
                        <a:rPr lang="en-US" sz="6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8" marR="41898" marT="0" marB="0"/>
                </a:tc>
                <a:tc gridSpan="2">
                  <a:txBody>
                    <a:bodyPr/>
                    <a:lstStyle/>
                    <a:p>
                      <a:pPr marL="0" marR="0">
                        <a:lnSpc>
                          <a:spcPct val="107000"/>
                        </a:lnSpc>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583083881"/>
                  </a:ext>
                </a:extLst>
              </a:tr>
              <a:tr h="303316">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2">
                  <a:txBody>
                    <a:bodyPr/>
                    <a:lstStyle/>
                    <a:p>
                      <a:pPr marL="0" marR="0" algn="ctr">
                        <a:lnSpc>
                          <a:spcPct val="107000"/>
                        </a:lnSpc>
                        <a:spcBef>
                          <a:spcPts val="0"/>
                        </a:spcBef>
                        <a:spcAft>
                          <a:spcPts val="0"/>
                        </a:spcAft>
                      </a:pPr>
                      <a:r>
                        <a:rPr lang="en-US" sz="1400" dirty="0" err="1" smtClean="0">
                          <a:effectLst/>
                          <a:latin typeface="Papyrus" panose="03070502060502030205" pitchFamily="66" charset="0"/>
                        </a:rPr>
                        <a:t>Piirto</a:t>
                      </a:r>
                      <a:r>
                        <a:rPr lang="en-US" sz="1400" dirty="0" smtClean="0">
                          <a:effectLst/>
                          <a:latin typeface="Papyrus" panose="03070502060502030205" pitchFamily="66" charset="0"/>
                        </a:rPr>
                        <a:t> </a:t>
                      </a:r>
                      <a:r>
                        <a:rPr lang="en-US" sz="1400" dirty="0">
                          <a:effectLst/>
                          <a:latin typeface="Papyrus" panose="03070502060502030205" pitchFamily="66" charset="0"/>
                        </a:rPr>
                        <a:t>Model of Creativity Training</a:t>
                      </a:r>
                      <a:endParaRPr lang="en-US" sz="140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hMerge="1">
                  <a:txBody>
                    <a:bodyPr/>
                    <a:lstStyle/>
                    <a:p>
                      <a:endParaRPr lang="en-US"/>
                    </a:p>
                  </a:txBody>
                  <a:tcPr/>
                </a:tc>
                <a:extLst>
                  <a:ext uri="{0D108BD9-81ED-4DB2-BD59-A6C34878D82A}">
                    <a16:rowId xmlns:a16="http://schemas.microsoft.com/office/drawing/2014/main" val="3329050760"/>
                  </a:ext>
                </a:extLst>
              </a:tr>
              <a:tr h="220938">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a:effectLst/>
                          <a:latin typeface="Papyrus" panose="03070502060502030205" pitchFamily="66" charset="0"/>
                        </a:rPr>
                        <a:t>Theme</a:t>
                      </a:r>
                      <a:endParaRPr lang="en-US" sz="140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gn="ctr">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a:effectLst/>
                          <a:latin typeface="Papyrus" panose="03070502060502030205" pitchFamily="66" charset="0"/>
                        </a:rPr>
                        <a:t>Activities</a:t>
                      </a:r>
                      <a:endParaRPr lang="en-US" sz="140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3844085870"/>
                  </a:ext>
                </a:extLst>
              </a:tr>
              <a:tr h="1104690">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1"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Core Attitudes</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smtClean="0">
                          <a:effectLst/>
                          <a:latin typeface="Papyrus" panose="03070502060502030205" pitchFamily="66" charset="0"/>
                        </a:rPr>
                        <a:t>Risk-taking (Princess and the Pea)</a:t>
                      </a:r>
                      <a:endParaRPr lang="en-US" sz="1400" b="1" dirty="0">
                        <a:effectLst/>
                        <a:latin typeface="Papyrus" panose="03070502060502030205" pitchFamily="66" charset="0"/>
                      </a:endParaRP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Naiveté </a:t>
                      </a:r>
                      <a:r>
                        <a:rPr lang="en-US" sz="1400" b="0" dirty="0" smtClean="0">
                          <a:effectLst/>
                          <a:latin typeface="Papyrus" panose="03070502060502030205" pitchFamily="66" charset="0"/>
                        </a:rPr>
                        <a:t>(Raisin Meditation)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smtClean="0">
                          <a:effectLst/>
                          <a:latin typeface="Papyrus" panose="03070502060502030205" pitchFamily="66" charset="0"/>
                        </a:rPr>
                        <a:t>Group trust (Red Wounds)</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smtClean="0">
                          <a:effectLst/>
                          <a:latin typeface="Papyrus" panose="03070502060502030205" pitchFamily="66" charset="0"/>
                        </a:rPr>
                        <a:t>Tolerance </a:t>
                      </a:r>
                      <a:r>
                        <a:rPr lang="en-US" sz="1400" b="0" dirty="0">
                          <a:effectLst/>
                          <a:latin typeface="Papyrus" panose="03070502060502030205" pitchFamily="66" charset="0"/>
                        </a:rPr>
                        <a:t>for ambiguity (</a:t>
                      </a:r>
                      <a:r>
                        <a:rPr lang="en-US" sz="1400" b="0" dirty="0" smtClean="0">
                          <a:effectLst/>
                          <a:latin typeface="Papyrus" panose="03070502060502030205" pitchFamily="66" charset="0"/>
                        </a:rPr>
                        <a:t>More than one right answer)</a:t>
                      </a:r>
                      <a:endParaRPr lang="en-US" sz="1400" b="0" dirty="0">
                        <a:effectLst/>
                        <a:latin typeface="Papyrus" panose="03070502060502030205" pitchFamily="66" charset="0"/>
                      </a:endParaRP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Self-discipline </a:t>
                      </a:r>
                      <a:r>
                        <a:rPr lang="en-US" sz="1400" b="0" dirty="0" smtClean="0">
                          <a:effectLst/>
                          <a:latin typeface="Papyrus" panose="03070502060502030205" pitchFamily="66" charset="0"/>
                        </a:rPr>
                        <a:t>(</a:t>
                      </a:r>
                      <a:r>
                        <a:rPr lang="en-US" sz="1400" b="0" dirty="0" err="1" smtClean="0">
                          <a:effectLst/>
                          <a:latin typeface="Papyrus" panose="03070502060502030205" pitchFamily="66" charset="0"/>
                        </a:rPr>
                        <a:t>Thoughtlogs</a:t>
                      </a:r>
                      <a:r>
                        <a:rPr lang="en-US" sz="1400" b="0" dirty="0" smtClean="0">
                          <a:effectLst/>
                          <a:latin typeface="Papyrus" panose="03070502060502030205" pitchFamily="66" charset="0"/>
                        </a:rPr>
                        <a:t>--Individuation)</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3265386536"/>
                  </a:ext>
                </a:extLst>
              </a:tr>
              <a:tr h="1988442">
                <a:tc>
                  <a:txBody>
                    <a:bodyPr/>
                    <a:lstStyle/>
                    <a:p>
                      <a:pPr marL="0" marR="0">
                        <a:lnSpc>
                          <a:spcPct val="107000"/>
                        </a:lnSpc>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1"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1" dirty="0">
                          <a:effectLst/>
                          <a:latin typeface="Papyrus" panose="03070502060502030205" pitchFamily="66" charset="0"/>
                        </a:rPr>
                        <a:t>Seven I’s</a:t>
                      </a:r>
                      <a:endParaRPr lang="en-US" sz="1400" b="1"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 Imagery </a:t>
                      </a:r>
                      <a:r>
                        <a:rPr lang="en-US" sz="1400" b="0" dirty="0" smtClean="0">
                          <a:effectLst/>
                          <a:latin typeface="Papyrus" panose="03070502060502030205" pitchFamily="66" charset="0"/>
                        </a:rPr>
                        <a:t>(archetypes</a:t>
                      </a:r>
                      <a:r>
                        <a:rPr lang="en-US" sz="1400" b="0" dirty="0">
                          <a:effectLst/>
                          <a:latin typeface="Papyrus" panose="03070502060502030205" pitchFamily="66" charset="0"/>
                        </a:rPr>
                        <a:t>)</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2. Imagination (finger painting, clay, poetry, fiction)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3. Intuition (intuition probe, psychic intuition, dreams)</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4. Insight (grasping the gestalt, Aha! Zen Sketching)</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5. Inspiration </a:t>
                      </a:r>
                      <a:r>
                        <a:rPr lang="en-US" sz="1400" b="0" dirty="0" smtClean="0">
                          <a:effectLst/>
                          <a:latin typeface="Papyrus" panose="03070502060502030205" pitchFamily="66" charset="0"/>
                        </a:rPr>
                        <a:t>(Love, </a:t>
                      </a:r>
                      <a:r>
                        <a:rPr lang="en-US" sz="1400" b="0" dirty="0">
                          <a:effectLst/>
                          <a:latin typeface="Papyrus" panose="03070502060502030205" pitchFamily="66" charset="0"/>
                        </a:rPr>
                        <a:t>dreams, travel, others, </a:t>
                      </a:r>
                      <a:r>
                        <a:rPr lang="en-US" sz="1400" b="0" dirty="0" smtClean="0">
                          <a:effectLst/>
                          <a:latin typeface="Papyrus" panose="03070502060502030205" pitchFamily="66" charset="0"/>
                        </a:rPr>
                        <a:t>‘I’ll </a:t>
                      </a:r>
                      <a:r>
                        <a:rPr lang="en-US" sz="1400" b="0" dirty="0">
                          <a:effectLst/>
                          <a:latin typeface="Papyrus" panose="03070502060502030205" pitchFamily="66" charset="0"/>
                        </a:rPr>
                        <a:t>show </a:t>
                      </a:r>
                      <a:r>
                        <a:rPr lang="en-US" sz="1400" b="0" dirty="0" smtClean="0">
                          <a:effectLst/>
                          <a:latin typeface="Papyrus" panose="03070502060502030205" pitchFamily="66" charset="0"/>
                        </a:rPr>
                        <a:t>you’, </a:t>
                      </a:r>
                      <a:r>
                        <a:rPr lang="en-US" sz="1400" b="0" dirty="0">
                          <a:effectLst/>
                          <a:latin typeface="Papyrus" panose="03070502060502030205" pitchFamily="66" charset="0"/>
                        </a:rPr>
                        <a:t>frustration)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6. Incubation (See Meditation)</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7. Improvisation (jazz, theater, word rivers, writing practice, creative movement, rhythm and drumming, scat singing, doodling)</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extLst>
                  <a:ext uri="{0D108BD9-81ED-4DB2-BD59-A6C34878D82A}">
                    <a16:rowId xmlns:a16="http://schemas.microsoft.com/office/drawing/2014/main" val="258312237"/>
                  </a:ext>
                </a:extLst>
              </a:tr>
              <a:tr h="2651256">
                <a:tc>
                  <a:txBody>
                    <a:bodyPr/>
                    <a:lstStyle/>
                    <a:p>
                      <a:pPr marL="0" marR="0">
                        <a:lnSpc>
                          <a:spcPct val="107000"/>
                        </a:lnSpc>
                        <a:spcBef>
                          <a:spcPts val="0"/>
                        </a:spcBef>
                        <a:spcAft>
                          <a:spcPts val="0"/>
                        </a:spcAft>
                      </a:pPr>
                      <a:r>
                        <a:rPr lang="en-US" sz="800" b="1">
                          <a:effectLst/>
                        </a:rPr>
                        <a:t> </a:t>
                      </a:r>
                      <a:endParaRPr lang="en-US"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b="0" dirty="0">
                          <a:effectLst/>
                          <a:latin typeface="Papyrus" panose="03070502060502030205" pitchFamily="66" charset="0"/>
                        </a:rPr>
                        <a:t>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General Practices</a:t>
                      </a:r>
                      <a:endParaRPr lang="en-US" sz="1400" b="0" dirty="0">
                        <a:effectLst/>
                        <a:latin typeface="Papyrus" panose="03070502060502030205" pitchFamily="66" charset="0"/>
                        <a:ea typeface="Times New Roman" panose="02020603050405020304" pitchFamily="18" charset="0"/>
                        <a:cs typeface="Times New Roman" panose="02020603050405020304" pitchFamily="18" charset="0"/>
                      </a:endParaRPr>
                    </a:p>
                  </a:txBody>
                  <a:tcPr marL="42304" marR="42304" marT="0" marB="0"/>
                </a:tc>
                <a:tc>
                  <a:txBody>
                    <a:bodyPr/>
                    <a:lstStyle/>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 The need for solitude;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2. Creativity rituals;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3. Meditation;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4. Exercise, especially walking;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5. The quest for silence;</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6. Synchronicity;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7. Divergent production practice;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8. Creativity salon;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9. Individual or group creativity projects;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10. Creativity as the process of a life; </a:t>
                      </a:r>
                    </a:p>
                    <a:p>
                      <a:pPr marL="0" marR="0">
                        <a:lnSpc>
                          <a:spcPct val="107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en-US" sz="1400" b="0" dirty="0">
                          <a:effectLst/>
                          <a:latin typeface="Papyrus" panose="03070502060502030205" pitchFamily="66" charset="0"/>
                        </a:rPr>
                        <a:t>11. Supporting—Visiting bookstores, museums, concerts, plays, movies, readings or lectures</a:t>
                      </a:r>
                      <a:r>
                        <a:rPr lang="en-US" sz="1400" b="0" dirty="0" smtClean="0">
                          <a:effectLst/>
                          <a:latin typeface="Papyrus" panose="03070502060502030205" pitchFamily="66" charset="0"/>
                        </a:rPr>
                        <a:t>.</a:t>
                      </a:r>
                      <a:endParaRPr lang="en-US" sz="1400" b="0" dirty="0">
                        <a:effectLst/>
                        <a:latin typeface="Papyrus" panose="03070502060502030205" pitchFamily="66" charset="0"/>
                      </a:endParaRPr>
                    </a:p>
                  </a:txBody>
                  <a:tcPr marL="42304" marR="42304" marT="0" marB="0"/>
                </a:tc>
                <a:extLst>
                  <a:ext uri="{0D108BD9-81ED-4DB2-BD59-A6C34878D82A}">
                    <a16:rowId xmlns:a16="http://schemas.microsoft.com/office/drawing/2014/main" val="3584212515"/>
                  </a:ext>
                </a:extLst>
              </a:tr>
            </a:tbl>
          </a:graphicData>
        </a:graphic>
      </p:graphicFrame>
    </p:spTree>
    <p:extLst>
      <p:ext uri="{BB962C8B-B14F-4D97-AF65-F5344CB8AC3E}">
        <p14:creationId xmlns:p14="http://schemas.microsoft.com/office/powerpoint/2010/main" val="2001206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99463"/>
            <a:ext cx="8534400" cy="756193"/>
          </a:xfrm>
        </p:spPr>
        <p:txBody>
          <a:bodyPr/>
          <a:lstStyle/>
          <a:p>
            <a:r>
              <a:rPr lang="en-US" b="1" i="1" cap="none" dirty="0" smtClean="0">
                <a:latin typeface="Papyrus" panose="03070502060502030205" pitchFamily="66" charset="0"/>
              </a:rPr>
              <a:t>The “I” of Improvisation</a:t>
            </a:r>
            <a:endParaRPr lang="en-US" b="1" i="1" cap="none" dirty="0">
              <a:latin typeface="Papyrus" panose="03070502060502030205" pitchFamily="66" charset="0"/>
            </a:endParaRPr>
          </a:p>
        </p:txBody>
      </p:sp>
      <p:sp>
        <p:nvSpPr>
          <p:cNvPr id="3" name="Content Placeholder 2"/>
          <p:cNvSpPr>
            <a:spLocks noGrp="1"/>
          </p:cNvSpPr>
          <p:nvPr>
            <p:ph idx="1"/>
          </p:nvPr>
        </p:nvSpPr>
        <p:spPr>
          <a:xfrm>
            <a:off x="684212" y="685800"/>
            <a:ext cx="10837228" cy="4317274"/>
          </a:xfrm>
        </p:spPr>
        <p:txBody>
          <a:bodyPr>
            <a:normAutofit fontScale="92500" lnSpcReduction="10000"/>
          </a:bodyPr>
          <a:lstStyle/>
          <a:p>
            <a:r>
              <a:rPr lang="en-US" sz="3200" dirty="0" smtClean="0">
                <a:solidFill>
                  <a:schemeClr val="tx1"/>
                </a:solidFill>
                <a:latin typeface="Papyrus" panose="03070502060502030205" pitchFamily="66" charset="0"/>
              </a:rPr>
              <a:t>Play a jazz composition based on a familiar melody and improvise on the melody. Talk about being beyond the written notes. </a:t>
            </a:r>
          </a:p>
          <a:p>
            <a:r>
              <a:rPr lang="en-US" sz="3200" dirty="0" smtClean="0">
                <a:solidFill>
                  <a:schemeClr val="tx1"/>
                </a:solidFill>
                <a:latin typeface="Papyrus" panose="03070502060502030205" pitchFamily="66" charset="0"/>
              </a:rPr>
              <a:t>Play theater games – Questions Only, Props, Story Around the Circle</a:t>
            </a:r>
            <a:r>
              <a:rPr lang="en-US" sz="3200" dirty="0" smtClean="0">
                <a:solidFill>
                  <a:schemeClr val="tx1"/>
                </a:solidFill>
                <a:latin typeface="Papyrus" panose="03070502060502030205" pitchFamily="66" charset="0"/>
              </a:rPr>
              <a:t>.</a:t>
            </a:r>
          </a:p>
          <a:p>
            <a:r>
              <a:rPr lang="en-US" sz="3200" dirty="0" smtClean="0">
                <a:solidFill>
                  <a:schemeClr val="tx1"/>
                </a:solidFill>
                <a:latin typeface="Papyrus" panose="03070502060502030205" pitchFamily="66" charset="0"/>
              </a:rPr>
              <a:t>Drum Circle/Found Sounds</a:t>
            </a:r>
            <a:endParaRPr lang="en-US" sz="3200" dirty="0" smtClean="0">
              <a:solidFill>
                <a:schemeClr val="tx1"/>
              </a:solidFill>
              <a:latin typeface="Papyrus" panose="03070502060502030205" pitchFamily="66" charset="0"/>
            </a:endParaRPr>
          </a:p>
          <a:p>
            <a:r>
              <a:rPr lang="en-US" sz="3200" dirty="0">
                <a:solidFill>
                  <a:schemeClr val="tx1"/>
                </a:solidFill>
                <a:latin typeface="Papyrus" panose="03070502060502030205" pitchFamily="66" charset="0"/>
              </a:rPr>
              <a:t>Story telling, joke telling</a:t>
            </a:r>
          </a:p>
          <a:p>
            <a:r>
              <a:rPr lang="en-US" sz="3200" dirty="0">
                <a:solidFill>
                  <a:schemeClr val="tx1"/>
                </a:solidFill>
                <a:latin typeface="Papyrus" panose="03070502060502030205" pitchFamily="66" charset="0"/>
              </a:rPr>
              <a:t>Doodling and </a:t>
            </a:r>
            <a:r>
              <a:rPr lang="en-US" sz="3200" dirty="0" err="1">
                <a:solidFill>
                  <a:schemeClr val="tx1"/>
                </a:solidFill>
                <a:latin typeface="Papyrus" panose="03070502060502030205" pitchFamily="66" charset="0"/>
              </a:rPr>
              <a:t>Sketchnoting</a:t>
            </a:r>
            <a:endParaRPr lang="en-US" sz="3200" dirty="0">
              <a:solidFill>
                <a:schemeClr val="tx1"/>
              </a:solidFill>
              <a:latin typeface="Papyrus" panose="03070502060502030205" pitchFamily="66" charset="0"/>
            </a:endParaRPr>
          </a:p>
          <a:p>
            <a:r>
              <a:rPr lang="en-US" sz="3200" b="1" dirty="0" smtClean="0">
                <a:solidFill>
                  <a:schemeClr val="tx1"/>
                </a:solidFill>
                <a:latin typeface="Papyrus" panose="03070502060502030205" pitchFamily="66" charset="0"/>
              </a:rPr>
              <a:t>Creative Movement – Where the Heck is Matt?</a:t>
            </a:r>
          </a:p>
        </p:txBody>
      </p:sp>
    </p:spTree>
    <p:extLst>
      <p:ext uri="{BB962C8B-B14F-4D97-AF65-F5344CB8AC3E}">
        <p14:creationId xmlns:p14="http://schemas.microsoft.com/office/powerpoint/2010/main" val="988269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7754" y="349809"/>
            <a:ext cx="4286709" cy="2410097"/>
          </a:xfrm>
          <a:prstGeom prst="rect">
            <a:avLst/>
          </a:prstGeom>
        </p:spPr>
      </p:pic>
      <p:pic>
        <p:nvPicPr>
          <p:cNvPr id="6" name="Picture 5"/>
          <p:cNvPicPr>
            <a:picLocks noChangeAspect="1"/>
          </p:cNvPicPr>
          <p:nvPr/>
        </p:nvPicPr>
        <p:blipFill rotWithShape="1">
          <a:blip r:embed="rId3"/>
          <a:srcRect l="18309" t="20625" r="19546" b="18839"/>
          <a:stretch/>
        </p:blipFill>
        <p:spPr>
          <a:xfrm>
            <a:off x="7276010" y="287381"/>
            <a:ext cx="4286117" cy="2347325"/>
          </a:xfrm>
          <a:prstGeom prst="rect">
            <a:avLst/>
          </a:prstGeom>
        </p:spPr>
      </p:pic>
      <p:pic>
        <p:nvPicPr>
          <p:cNvPr id="7" name="Picture 6"/>
          <p:cNvPicPr>
            <a:picLocks noChangeAspect="1"/>
          </p:cNvPicPr>
          <p:nvPr/>
        </p:nvPicPr>
        <p:blipFill rotWithShape="1">
          <a:blip r:embed="rId4"/>
          <a:srcRect l="-1" t="-587" r="-101"/>
          <a:stretch/>
        </p:blipFill>
        <p:spPr>
          <a:xfrm>
            <a:off x="3523107" y="4631881"/>
            <a:ext cx="3613075" cy="2041232"/>
          </a:xfrm>
          <a:prstGeom prst="rect">
            <a:avLst/>
          </a:prstGeom>
        </p:spPr>
      </p:pic>
      <p:pic>
        <p:nvPicPr>
          <p:cNvPr id="10" name="Picture 9"/>
          <p:cNvPicPr>
            <a:picLocks noChangeAspect="1"/>
          </p:cNvPicPr>
          <p:nvPr/>
        </p:nvPicPr>
        <p:blipFill rotWithShape="1">
          <a:blip r:embed="rId5"/>
          <a:srcRect l="12449" t="3214" r="12518" b="-3214"/>
          <a:stretch/>
        </p:blipFill>
        <p:spPr>
          <a:xfrm>
            <a:off x="9049392" y="4631881"/>
            <a:ext cx="2787841" cy="2088957"/>
          </a:xfrm>
          <a:prstGeom prst="rect">
            <a:avLst/>
          </a:prstGeom>
        </p:spPr>
      </p:pic>
      <p:sp>
        <p:nvSpPr>
          <p:cNvPr id="11" name="TextBox 10"/>
          <p:cNvSpPr txBox="1"/>
          <p:nvPr/>
        </p:nvSpPr>
        <p:spPr>
          <a:xfrm>
            <a:off x="5538651" y="3246886"/>
            <a:ext cx="4568046" cy="954107"/>
          </a:xfrm>
          <a:prstGeom prst="rect">
            <a:avLst/>
          </a:prstGeom>
          <a:noFill/>
        </p:spPr>
        <p:txBody>
          <a:bodyPr wrap="square" rtlCol="0">
            <a:spAutoFit/>
          </a:bodyPr>
          <a:lstStyle/>
          <a:p>
            <a:r>
              <a:rPr lang="en-US" sz="2800" b="1" i="1" dirty="0" smtClean="0">
                <a:latin typeface="Papyrus" panose="03070502060502030205" pitchFamily="66" charset="0"/>
              </a:rPr>
              <a:t>Where the Heck is Matt?</a:t>
            </a:r>
          </a:p>
          <a:p>
            <a:pPr algn="ctr"/>
            <a:r>
              <a:rPr lang="en-US" sz="2800" b="1" i="1" dirty="0" smtClean="0">
                <a:latin typeface="Papyrus" panose="03070502060502030205" pitchFamily="66" charset="0"/>
                <a:hlinkClick r:id="rId6"/>
              </a:rPr>
              <a:t>2006</a:t>
            </a:r>
            <a:endParaRPr lang="en-US" sz="2800" b="1" i="1" dirty="0" smtClean="0">
              <a:latin typeface="Papyrus" panose="03070502060502030205" pitchFamily="66" charset="0"/>
            </a:endParaRPr>
          </a:p>
        </p:txBody>
      </p:sp>
      <p:pic>
        <p:nvPicPr>
          <p:cNvPr id="2" name="Picture 1"/>
          <p:cNvPicPr>
            <a:picLocks noChangeAspect="1"/>
          </p:cNvPicPr>
          <p:nvPr/>
        </p:nvPicPr>
        <p:blipFill>
          <a:blip r:embed="rId7"/>
          <a:stretch>
            <a:fillRect/>
          </a:stretch>
        </p:blipFill>
        <p:spPr>
          <a:xfrm>
            <a:off x="325709" y="3066867"/>
            <a:ext cx="3057571" cy="1719044"/>
          </a:xfrm>
          <a:prstGeom prst="rect">
            <a:avLst/>
          </a:prstGeom>
        </p:spPr>
      </p:pic>
    </p:spTree>
    <p:extLst>
      <p:ext uri="{BB962C8B-B14F-4D97-AF65-F5344CB8AC3E}">
        <p14:creationId xmlns:p14="http://schemas.microsoft.com/office/powerpoint/2010/main" val="201393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1885</TotalTime>
  <Words>2307</Words>
  <Application>Microsoft Office PowerPoint</Application>
  <PresentationFormat>Widescreen</PresentationFormat>
  <Paragraphs>252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Century Gothic</vt:lpstr>
      <vt:lpstr>Papyrus</vt:lpstr>
      <vt:lpstr>Times New Roman</vt:lpstr>
      <vt:lpstr>Wingdings 3</vt:lpstr>
      <vt:lpstr>Slice</vt:lpstr>
      <vt:lpstr>PowerPoint Presentation</vt:lpstr>
      <vt:lpstr>Understanding Creativity 2: The Seven I’s</vt:lpstr>
      <vt:lpstr>The Piirto Pyramid  (handout)</vt:lpstr>
      <vt:lpstr>From Piirto’s Creativity for 21st Century Skills</vt:lpstr>
      <vt:lpstr>From Piirto’s Creativity for 21st Century Skills</vt:lpstr>
      <vt:lpstr>The Piirto Model of  Creativity Training  (handout)</vt:lpstr>
      <vt:lpstr>A word about  Risk-taking  and   Feeding Back</vt:lpstr>
      <vt:lpstr>The “I” of Improvisation</vt:lpstr>
      <vt:lpstr>PowerPoint Presentation</vt:lpstr>
      <vt:lpstr>The “I” of Imagination</vt:lpstr>
      <vt:lpstr>The “I” of Intuition</vt:lpstr>
      <vt:lpstr>PowerPoint Presentation</vt:lpstr>
      <vt:lpstr>PowerPoint Presentation</vt:lpstr>
      <vt:lpstr>PowerPoint Presentation</vt:lpstr>
      <vt:lpstr>PowerPoint Presentation</vt:lpstr>
      <vt:lpstr>Thoughts about Zen Sketching?</vt:lpstr>
      <vt:lpstr>The “I” of Insight</vt:lpstr>
      <vt:lpstr>The “I” of Inspiration. Inspiration of . . . </vt:lpstr>
      <vt:lpstr>The “I” of Inspiration. Inspiration of . . . </vt:lpstr>
      <vt:lpstr>The “I” of Inspiration. Inspiration of . . . </vt:lpstr>
      <vt:lpstr>The Inspiration of Rejection</vt:lpstr>
      <vt:lpstr>The “I” of Incubation</vt:lpstr>
      <vt:lpstr>The “I” of Imagery</vt:lpstr>
      <vt:lpstr>Essential Tool: Feeding Back</vt:lpstr>
      <vt:lpstr>Review  What are your ideas?</vt:lpstr>
      <vt:lpstr>Other ideas</vt:lpstr>
      <vt:lpstr>Other ideas</vt:lpstr>
      <vt:lpstr>References</vt:lpstr>
      <vt:lpstr>My articles</vt:lpstr>
    </vt:vector>
  </TitlesOfParts>
  <Company>Ashland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creativity as a window</dc:title>
  <dc:creator>Dr. Groman</dc:creator>
  <cp:lastModifiedBy>Dr. Groman</cp:lastModifiedBy>
  <cp:revision>28</cp:revision>
  <dcterms:created xsi:type="dcterms:W3CDTF">2018-08-07T20:32:51Z</dcterms:created>
  <dcterms:modified xsi:type="dcterms:W3CDTF">2018-08-16T16:46:49Z</dcterms:modified>
</cp:coreProperties>
</file>