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73" r:id="rId4"/>
    <p:sldId id="275" r:id="rId5"/>
    <p:sldId id="257" r:id="rId6"/>
    <p:sldId id="260" r:id="rId7"/>
    <p:sldId id="261" r:id="rId8"/>
    <p:sldId id="269" r:id="rId9"/>
    <p:sldId id="277" r:id="rId10"/>
    <p:sldId id="270" r:id="rId11"/>
    <p:sldId id="271" r:id="rId12"/>
    <p:sldId id="263" r:id="rId13"/>
    <p:sldId id="272" r:id="rId14"/>
    <p:sldId id="265" r:id="rId15"/>
    <p:sldId id="266" r:id="rId16"/>
    <p:sldId id="267" r:id="rId17"/>
    <p:sldId id="259" r:id="rId18"/>
    <p:sldId id="276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8/14/2018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8001000" cy="2619104"/>
          </a:xfrm>
        </p:spPr>
        <p:txBody>
          <a:bodyPr/>
          <a:lstStyle/>
          <a:p>
            <a:r>
              <a:rPr lang="en-US" cap="none" dirty="0" smtClean="0">
                <a:latin typeface="Papyrus" panose="03070502060502030205" pitchFamily="66" charset="0"/>
              </a:rPr>
              <a:t>Understanding Creativity I:</a:t>
            </a:r>
            <a:br>
              <a:rPr lang="en-US" cap="none" dirty="0" smtClean="0">
                <a:latin typeface="Papyrus" panose="03070502060502030205" pitchFamily="66" charset="0"/>
              </a:rPr>
            </a:br>
            <a:r>
              <a:rPr lang="en-US" cap="none" smtClean="0">
                <a:latin typeface="Papyrus" panose="03070502060502030205" pitchFamily="66" charset="0"/>
              </a:rPr>
              <a:t>The Pyramid and The Suns</a:t>
            </a:r>
            <a:endParaRPr lang="en-US" cap="none" dirty="0">
              <a:latin typeface="Papyrus" panose="03070502060502030205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Papyrus" panose="03070502060502030205" pitchFamily="66" charset="0"/>
              </a:rPr>
              <a:t>Dr. Jennifer Groman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Papyrus" panose="03070502060502030205" pitchFamily="66" charset="0"/>
              </a:rPr>
              <a:t>Ashland University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Papyrus" panose="03070502060502030205" pitchFamily="66" charset="0"/>
              </a:rPr>
              <a:t>jgroman@ashland.edu</a:t>
            </a:r>
            <a:endParaRPr lang="en-US" sz="2400" dirty="0">
              <a:solidFill>
                <a:schemeClr val="tx1"/>
              </a:solidFill>
              <a:latin typeface="Papyrus" panose="03070502060502030205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4612" y="3980906"/>
            <a:ext cx="3333750" cy="1143000"/>
          </a:xfrm>
          <a:prstGeom prst="rect">
            <a:avLst/>
          </a:prstGeo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684211" y="5518392"/>
            <a:ext cx="10658702" cy="81969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1" dirty="0" smtClean="0">
                <a:solidFill>
                  <a:schemeClr val="tx1"/>
                </a:solidFill>
                <a:latin typeface="Papyrus" panose="03070502060502030205" pitchFamily="66" charset="0"/>
              </a:rPr>
              <a:t>If you would like a copy of my two PowerPoint presentations, put your name and email address on the card in your bag and put it in my singing bowl before you leave. </a:t>
            </a:r>
            <a:endParaRPr lang="en-US" sz="2400" i="1" dirty="0">
              <a:solidFill>
                <a:schemeClr val="tx1"/>
              </a:solidFill>
              <a:latin typeface="Papyrus" panose="030705020605020302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6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5486400"/>
            <a:ext cx="10536782" cy="1082765"/>
          </a:xfrm>
        </p:spPr>
        <p:txBody>
          <a:bodyPr/>
          <a:lstStyle/>
          <a:p>
            <a:r>
              <a:rPr lang="en-US" b="1" i="1" cap="none" dirty="0" smtClean="0">
                <a:latin typeface="Papyrus" panose="03070502060502030205" pitchFamily="66" charset="0"/>
              </a:rPr>
              <a:t>Core Attitude of Tolerance for Ambiguity </a:t>
            </a:r>
            <a:endParaRPr lang="en-US" b="1" i="1" cap="none" dirty="0">
              <a:latin typeface="Papyrus" panose="03070502060502030205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10954794" cy="4800600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 smtClean="0">
                <a:solidFill>
                  <a:schemeClr val="tx1"/>
                </a:solidFill>
                <a:latin typeface="Papyrus" panose="03070502060502030205" pitchFamily="66" charset="0"/>
              </a:rPr>
              <a:t>Create a climate that allows for opposing viewpoints. 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Papyrus" panose="03070502060502030205" pitchFamily="66" charset="0"/>
              </a:rPr>
              <a:t>Ask open-ended questions with no right answer – “What is good art?”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Papyrus" panose="03070502060502030205" pitchFamily="66" charset="0"/>
              </a:rPr>
              <a:t>Start a debate society. 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Papyrus" panose="03070502060502030205" pitchFamily="66" charset="0"/>
              </a:rPr>
              <a:t>Have students list questions that have no Right Answer.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Papyrus" panose="03070502060502030205" pitchFamily="66" charset="0"/>
              </a:rPr>
              <a:t>Read and discuss a novel, poem, or film.</a:t>
            </a:r>
          </a:p>
          <a:p>
            <a:r>
              <a:rPr lang="en-US" sz="3600" dirty="0">
                <a:solidFill>
                  <a:schemeClr val="tx1"/>
                </a:solidFill>
                <a:latin typeface="Papyrus" panose="03070502060502030205" pitchFamily="66" charset="0"/>
              </a:rPr>
              <a:t>Practice the Myers-Briggs Type Indicator “P” Perceiving preference – not making lists, waiting until the last minute, doing things spur of the moment, going in without a plan. </a:t>
            </a:r>
          </a:p>
          <a:p>
            <a:r>
              <a:rPr lang="en-US" sz="3600" b="1" dirty="0" smtClean="0">
                <a:solidFill>
                  <a:schemeClr val="tx1"/>
                </a:solidFill>
                <a:latin typeface="Papyrus" panose="03070502060502030205" pitchFamily="66" charset="0"/>
              </a:rPr>
              <a:t>Do </a:t>
            </a:r>
            <a:r>
              <a:rPr lang="en-US" sz="3600" b="1" dirty="0">
                <a:solidFill>
                  <a:schemeClr val="tx1"/>
                </a:solidFill>
                <a:latin typeface="Papyrus" panose="03070502060502030205" pitchFamily="66" charset="0"/>
              </a:rPr>
              <a:t>the Creative Problem Solving process of </a:t>
            </a:r>
            <a:r>
              <a:rPr lang="en-US" sz="3200" b="1" dirty="0">
                <a:solidFill>
                  <a:schemeClr val="tx1"/>
                </a:solidFill>
                <a:latin typeface="Papyrus" panose="03070502060502030205" pitchFamily="66" charset="0"/>
              </a:rPr>
              <a:t>Divergent </a:t>
            </a:r>
            <a:r>
              <a:rPr lang="en-US" sz="3200" b="1" dirty="0" smtClean="0">
                <a:solidFill>
                  <a:schemeClr val="tx1"/>
                </a:solidFill>
                <a:latin typeface="Papyrus" panose="03070502060502030205" pitchFamily="66" charset="0"/>
              </a:rPr>
              <a:t>Production</a:t>
            </a:r>
            <a:endParaRPr lang="en-US" sz="3200" b="1" dirty="0">
              <a:solidFill>
                <a:schemeClr val="tx1"/>
              </a:solidFill>
              <a:latin typeface="Papyrus" panose="030705020605020302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75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5630091"/>
            <a:ext cx="10536782" cy="939074"/>
          </a:xfrm>
        </p:spPr>
        <p:txBody>
          <a:bodyPr>
            <a:normAutofit/>
          </a:bodyPr>
          <a:lstStyle/>
          <a:p>
            <a:r>
              <a:rPr lang="en-US" b="1" i="1" cap="none" dirty="0" smtClean="0">
                <a:latin typeface="Papyrus" panose="03070502060502030205" pitchFamily="66" charset="0"/>
              </a:rPr>
              <a:t>Core Attitude of Group Trust</a:t>
            </a:r>
            <a:endParaRPr lang="en-US" b="1" i="1" cap="none" dirty="0">
              <a:latin typeface="Papyrus" panose="03070502060502030205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10954794" cy="4800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200" dirty="0" smtClean="0">
                <a:solidFill>
                  <a:schemeClr val="tx1"/>
                </a:solidFill>
                <a:latin typeface="Papyrus" panose="03070502060502030205" pitchFamily="66" charset="0"/>
              </a:rPr>
              <a:t>This is very closely related to the Core Attitude of Risk-Taking (Vulnerability)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Papyrus" panose="03070502060502030205" pitchFamily="66" charset="0"/>
              </a:rPr>
              <a:t>Model supportive behavior when anyone tries something new, something challenging, or takes a risk. 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Papyrus" panose="03070502060502030205" pitchFamily="66" charset="0"/>
              </a:rPr>
              <a:t>Practice giving non-judgmental feedback. </a:t>
            </a:r>
            <a:endParaRPr lang="en-US" sz="3200" dirty="0">
              <a:solidFill>
                <a:schemeClr val="tx1"/>
              </a:solidFill>
              <a:latin typeface="Papyrus" panose="03070502060502030205" pitchFamily="66" charset="0"/>
            </a:endParaRPr>
          </a:p>
          <a:p>
            <a:r>
              <a:rPr lang="en-US" sz="3200" dirty="0" smtClean="0">
                <a:solidFill>
                  <a:schemeClr val="tx1"/>
                </a:solidFill>
                <a:latin typeface="Papyrus" panose="03070502060502030205" pitchFamily="66" charset="0"/>
              </a:rPr>
              <a:t>When a pattern of negative behavior begins, change the behavior by taking the person aside to discuss it privately. 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Papyrus" panose="03070502060502030205" pitchFamily="66" charset="0"/>
              </a:rPr>
              <a:t>Use sincere compliments, expect the same from students. </a:t>
            </a:r>
          </a:p>
          <a:p>
            <a:r>
              <a:rPr lang="en-US" sz="3200" dirty="0">
                <a:solidFill>
                  <a:schemeClr val="tx1"/>
                </a:solidFill>
                <a:latin typeface="Papyrus" panose="03070502060502030205" pitchFamily="66" charset="0"/>
              </a:rPr>
              <a:t>Push students to challenge themselves, then celebrate their successful and non-successful attempts. 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Papyrus" panose="03070502060502030205" pitchFamily="66" charset="0"/>
              </a:rPr>
              <a:t>Sharing personal and creative work using the Feeding Back Prompts. </a:t>
            </a:r>
          </a:p>
        </p:txBody>
      </p:sp>
    </p:spTree>
    <p:extLst>
      <p:ext uri="{BB962C8B-B14F-4D97-AF65-F5344CB8AC3E}">
        <p14:creationId xmlns:p14="http://schemas.microsoft.com/office/powerpoint/2010/main" val="24864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93" y="359469"/>
            <a:ext cx="11157653" cy="1507067"/>
          </a:xfrm>
        </p:spPr>
        <p:txBody>
          <a:bodyPr/>
          <a:lstStyle/>
          <a:p>
            <a:pPr algn="ctr"/>
            <a:r>
              <a:rPr lang="en-US" b="1" cap="none" dirty="0" smtClean="0">
                <a:latin typeface="Papyrus" panose="03070502060502030205" pitchFamily="66" charset="0"/>
              </a:rPr>
              <a:t>Essential Tool: Feeding Back</a:t>
            </a:r>
            <a:endParaRPr lang="en-US" b="1" cap="none" dirty="0">
              <a:latin typeface="Papyrus" panose="03070502060502030205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94" y="1707242"/>
            <a:ext cx="5076509" cy="3615267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Papyrus" panose="03070502060502030205" pitchFamily="66" charset="0"/>
              </a:rPr>
              <a:t>This reminds me of . . .</a:t>
            </a:r>
          </a:p>
          <a:p>
            <a:r>
              <a:rPr lang="en-US" dirty="0" smtClean="0">
                <a:solidFill>
                  <a:schemeClr val="tx1"/>
                </a:solidFill>
                <a:latin typeface="Papyrus" panose="03070502060502030205" pitchFamily="66" charset="0"/>
              </a:rPr>
              <a:t>Give a descriptive adjective or phrase.</a:t>
            </a:r>
          </a:p>
          <a:p>
            <a:r>
              <a:rPr lang="en-US" dirty="0" smtClean="0">
                <a:solidFill>
                  <a:schemeClr val="tx1"/>
                </a:solidFill>
                <a:latin typeface="Papyrus" panose="03070502060502030205" pitchFamily="66" charset="0"/>
              </a:rPr>
              <a:t>The work resembles . . .</a:t>
            </a:r>
          </a:p>
          <a:p>
            <a:r>
              <a:rPr lang="en-US" dirty="0" smtClean="0">
                <a:solidFill>
                  <a:schemeClr val="tx1"/>
                </a:solidFill>
                <a:latin typeface="Papyrus" panose="03070502060502030205" pitchFamily="66" charset="0"/>
              </a:rPr>
              <a:t>I see . . .</a:t>
            </a:r>
          </a:p>
          <a:p>
            <a:r>
              <a:rPr lang="en-US" dirty="0" smtClean="0">
                <a:solidFill>
                  <a:schemeClr val="tx1"/>
                </a:solidFill>
                <a:latin typeface="Papyrus" panose="03070502060502030205" pitchFamily="66" charset="0"/>
              </a:rPr>
              <a:t>To me this means . . .</a:t>
            </a:r>
          </a:p>
          <a:p>
            <a:r>
              <a:rPr lang="en-US" dirty="0" smtClean="0">
                <a:solidFill>
                  <a:schemeClr val="tx1"/>
                </a:solidFill>
                <a:latin typeface="Papyrus" panose="03070502060502030205" pitchFamily="66" charset="0"/>
              </a:rPr>
              <a:t>Awe - *silence*</a:t>
            </a:r>
          </a:p>
          <a:p>
            <a:r>
              <a:rPr lang="en-US" dirty="0" smtClean="0">
                <a:solidFill>
                  <a:schemeClr val="tx1"/>
                </a:solidFill>
                <a:latin typeface="Papyrus" panose="03070502060502030205" pitchFamily="66" charset="0"/>
              </a:rPr>
              <a:t>Answering with Art (poetry, sketch, song)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14394" y="5176278"/>
            <a:ext cx="11157653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cap="none" dirty="0" smtClean="0">
                <a:latin typeface="Papyrus" panose="03070502060502030205" pitchFamily="66" charset="0"/>
              </a:rPr>
              <a:t>Feeding Back is. . . 				Feeding Back is not . . . </a:t>
            </a:r>
            <a:endParaRPr lang="en-US" cap="none" dirty="0">
              <a:latin typeface="Papyrus" panose="03070502060502030205" pitchFamily="66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936377" y="1561011"/>
            <a:ext cx="4423955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  <a:latin typeface="Papyrus" panose="03070502060502030205" pitchFamily="66" charset="0"/>
              </a:rPr>
              <a:t>What did you mean?</a:t>
            </a:r>
          </a:p>
          <a:p>
            <a:r>
              <a:rPr lang="en-US" dirty="0" smtClean="0">
                <a:solidFill>
                  <a:schemeClr val="tx1"/>
                </a:solidFill>
                <a:latin typeface="Papyrus" panose="03070502060502030205" pitchFamily="66" charset="0"/>
              </a:rPr>
              <a:t>What is this?</a:t>
            </a:r>
          </a:p>
          <a:p>
            <a:r>
              <a:rPr lang="en-US" dirty="0" smtClean="0">
                <a:solidFill>
                  <a:schemeClr val="tx1"/>
                </a:solidFill>
                <a:latin typeface="Papyrus" panose="03070502060502030205" pitchFamily="66" charset="0"/>
              </a:rPr>
              <a:t>That’s really cool!</a:t>
            </a:r>
          </a:p>
          <a:p>
            <a:r>
              <a:rPr lang="en-US" dirty="0" smtClean="0">
                <a:solidFill>
                  <a:schemeClr val="tx1"/>
                </a:solidFill>
                <a:latin typeface="Papyrus" panose="03070502060502030205" pitchFamily="66" charset="0"/>
              </a:rPr>
              <a:t>I don’t like that. </a:t>
            </a:r>
          </a:p>
          <a:p>
            <a:r>
              <a:rPr lang="en-US" dirty="0" smtClean="0">
                <a:solidFill>
                  <a:schemeClr val="tx1"/>
                </a:solidFill>
                <a:latin typeface="Papyrus" panose="03070502060502030205" pitchFamily="66" charset="0"/>
              </a:rPr>
              <a:t>I don’t get it. </a:t>
            </a:r>
          </a:p>
          <a:p>
            <a:r>
              <a:rPr lang="en-US" dirty="0" smtClean="0">
                <a:solidFill>
                  <a:schemeClr val="tx1"/>
                </a:solidFill>
                <a:latin typeface="Papyrus" panose="03070502060502030205" pitchFamily="66" charset="0"/>
              </a:rPr>
              <a:t>*Empty Silence*</a:t>
            </a:r>
          </a:p>
        </p:txBody>
      </p:sp>
    </p:spTree>
    <p:extLst>
      <p:ext uri="{BB962C8B-B14F-4D97-AF65-F5344CB8AC3E}">
        <p14:creationId xmlns:p14="http://schemas.microsoft.com/office/powerpoint/2010/main" val="272835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087" y="5695406"/>
            <a:ext cx="8534400" cy="756193"/>
          </a:xfrm>
        </p:spPr>
        <p:txBody>
          <a:bodyPr/>
          <a:lstStyle/>
          <a:p>
            <a:r>
              <a:rPr lang="en-US" b="1" cap="none" dirty="0" smtClean="0">
                <a:latin typeface="Papyrus" panose="03070502060502030205" pitchFamily="66" charset="0"/>
              </a:rPr>
              <a:t>Other General Practices</a:t>
            </a:r>
            <a:endParaRPr lang="en-US" b="1" cap="none" dirty="0">
              <a:latin typeface="Papyrus" panose="03070502060502030205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465587"/>
              </p:ext>
            </p:extLst>
          </p:nvPr>
        </p:nvGraphicFramePr>
        <p:xfrm>
          <a:off x="658084" y="719663"/>
          <a:ext cx="10693538" cy="47275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6087">
                  <a:extLst>
                    <a:ext uri="{9D8B030D-6E8A-4147-A177-3AD203B41FA5}">
                      <a16:colId xmlns:a16="http://schemas.microsoft.com/office/drawing/2014/main" val="773234423"/>
                    </a:ext>
                  </a:extLst>
                </a:gridCol>
                <a:gridCol w="7367451">
                  <a:extLst>
                    <a:ext uri="{9D8B030D-6E8A-4147-A177-3AD203B41FA5}">
                      <a16:colId xmlns:a16="http://schemas.microsoft.com/office/drawing/2014/main" val="50322439"/>
                    </a:ext>
                  </a:extLst>
                </a:gridCol>
              </a:tblGrid>
              <a:tr h="525283">
                <a:tc>
                  <a:txBody>
                    <a:bodyPr/>
                    <a:lstStyle/>
                    <a:p>
                      <a:endParaRPr lang="en-US" sz="2000" dirty="0">
                        <a:latin typeface="Papyrus" panose="03070502060502030205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Papyrus" panose="03070502060502030205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3401507"/>
                  </a:ext>
                </a:extLst>
              </a:tr>
              <a:tr h="52528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Papyrus" panose="03070502060502030205" pitchFamily="66" charset="0"/>
                        </a:rPr>
                        <a:t>The need for solitude</a:t>
                      </a:r>
                      <a:endParaRPr lang="en-US" sz="2000" dirty="0">
                        <a:latin typeface="Papyrus" panose="03070502060502030205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Papyrus" panose="03070502060502030205" pitchFamily="66" charset="0"/>
                        </a:rPr>
                        <a:t>Silent alone reading or</a:t>
                      </a:r>
                      <a:r>
                        <a:rPr lang="en-US" sz="2000" baseline="0" dirty="0" smtClean="0">
                          <a:latin typeface="Papyrus" panose="03070502060502030205" pitchFamily="66" charset="0"/>
                        </a:rPr>
                        <a:t> writing time</a:t>
                      </a:r>
                      <a:endParaRPr lang="en-US" sz="2000" dirty="0">
                        <a:latin typeface="Papyrus" panose="03070502060502030205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4992764"/>
                  </a:ext>
                </a:extLst>
              </a:tr>
              <a:tr h="52528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Papyrus" panose="03070502060502030205" pitchFamily="66" charset="0"/>
                        </a:rPr>
                        <a:t>Rituals</a:t>
                      </a:r>
                      <a:endParaRPr lang="en-US" sz="2000" dirty="0">
                        <a:latin typeface="Papyrus" panose="03070502060502030205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Papyrus" panose="03070502060502030205" pitchFamily="66" charset="0"/>
                        </a:rPr>
                        <a:t>Starting the day, ending the day with the same words</a:t>
                      </a:r>
                      <a:r>
                        <a:rPr lang="en-US" sz="2000" baseline="0" dirty="0" smtClean="0">
                          <a:latin typeface="Papyrus" panose="03070502060502030205" pitchFamily="66" charset="0"/>
                        </a:rPr>
                        <a:t> or actions</a:t>
                      </a:r>
                      <a:endParaRPr lang="en-US" sz="2000" dirty="0">
                        <a:latin typeface="Papyrus" panose="03070502060502030205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110285"/>
                  </a:ext>
                </a:extLst>
              </a:tr>
              <a:tr h="52528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Papyrus" panose="03070502060502030205" pitchFamily="66" charset="0"/>
                        </a:rPr>
                        <a:t>Meditation</a:t>
                      </a:r>
                      <a:endParaRPr lang="en-US" sz="2000" dirty="0">
                        <a:latin typeface="Papyrus" panose="03070502060502030205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Papyrus" panose="03070502060502030205" pitchFamily="66" charset="0"/>
                        </a:rPr>
                        <a:t>Walking</a:t>
                      </a:r>
                      <a:r>
                        <a:rPr lang="en-US" sz="2000" baseline="0" dirty="0" smtClean="0">
                          <a:latin typeface="Papyrus" panose="03070502060502030205" pitchFamily="66" charset="0"/>
                        </a:rPr>
                        <a:t> or finger labyrinths, breathing exercises</a:t>
                      </a:r>
                      <a:endParaRPr lang="en-US" sz="2000" dirty="0">
                        <a:latin typeface="Papyrus" panose="03070502060502030205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717921"/>
                  </a:ext>
                </a:extLst>
              </a:tr>
              <a:tr h="52528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Papyrus" panose="03070502060502030205" pitchFamily="66" charset="0"/>
                        </a:rPr>
                        <a:t>Exercise</a:t>
                      </a:r>
                      <a:endParaRPr lang="en-US" sz="2000" dirty="0">
                        <a:latin typeface="Papyrus" panose="03070502060502030205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Papyrus" panose="03070502060502030205" pitchFamily="66" charset="0"/>
                        </a:rPr>
                        <a:t>Walking in nature, playground time, active games</a:t>
                      </a:r>
                      <a:endParaRPr lang="en-US" sz="2000" dirty="0">
                        <a:latin typeface="Papyrus" panose="03070502060502030205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483525"/>
                  </a:ext>
                </a:extLst>
              </a:tr>
              <a:tr h="52528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Papyrus" panose="03070502060502030205" pitchFamily="66" charset="0"/>
                        </a:rPr>
                        <a:t>The Quest</a:t>
                      </a:r>
                      <a:r>
                        <a:rPr lang="en-US" sz="2000" baseline="0" dirty="0" smtClean="0">
                          <a:latin typeface="Papyrus" panose="03070502060502030205" pitchFamily="66" charset="0"/>
                        </a:rPr>
                        <a:t> for Silence</a:t>
                      </a:r>
                      <a:endParaRPr lang="en-US" sz="2000" dirty="0">
                        <a:latin typeface="Papyrus" panose="03070502060502030205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Papyrus" panose="03070502060502030205" pitchFamily="66" charset="0"/>
                        </a:rPr>
                        <a:t>Meditation,</a:t>
                      </a:r>
                      <a:r>
                        <a:rPr lang="en-US" sz="2000" baseline="0" dirty="0" smtClean="0">
                          <a:latin typeface="Papyrus" panose="03070502060502030205" pitchFamily="66" charset="0"/>
                        </a:rPr>
                        <a:t> encouraging and supporting silent working time</a:t>
                      </a:r>
                      <a:endParaRPr lang="en-US" sz="2000" dirty="0">
                        <a:latin typeface="Papyrus" panose="03070502060502030205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753407"/>
                  </a:ext>
                </a:extLst>
              </a:tr>
              <a:tr h="52528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Papyrus" panose="03070502060502030205" pitchFamily="66" charset="0"/>
                        </a:rPr>
                        <a:t>Synchronicity</a:t>
                      </a:r>
                      <a:endParaRPr lang="en-US" sz="2000" dirty="0">
                        <a:latin typeface="Papyrus" panose="03070502060502030205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Papyrus" panose="03070502060502030205" pitchFamily="66" charset="0"/>
                        </a:rPr>
                        <a:t>Looking for small connections </a:t>
                      </a:r>
                      <a:endParaRPr lang="en-US" sz="2000" dirty="0">
                        <a:latin typeface="Papyrus" panose="03070502060502030205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094844"/>
                  </a:ext>
                </a:extLst>
              </a:tr>
              <a:tr h="52528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Papyrus" panose="03070502060502030205" pitchFamily="66" charset="0"/>
                        </a:rPr>
                        <a:t>Creativity “salon”</a:t>
                      </a:r>
                      <a:endParaRPr lang="en-US" sz="2000" dirty="0">
                        <a:latin typeface="Papyrus" panose="03070502060502030205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Papyrus" panose="03070502060502030205" pitchFamily="66" charset="0"/>
                        </a:rPr>
                        <a:t>Joining</a:t>
                      </a:r>
                      <a:r>
                        <a:rPr lang="en-US" sz="2000" baseline="0" dirty="0" smtClean="0">
                          <a:latin typeface="Papyrus" panose="03070502060502030205" pitchFamily="66" charset="0"/>
                        </a:rPr>
                        <a:t> together to share creative works, “Poetic License”</a:t>
                      </a:r>
                      <a:endParaRPr lang="en-US" sz="2000" dirty="0">
                        <a:latin typeface="Papyrus" panose="03070502060502030205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3269215"/>
                  </a:ext>
                </a:extLst>
              </a:tr>
              <a:tr h="52528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Papyrus" panose="03070502060502030205" pitchFamily="66" charset="0"/>
                        </a:rPr>
                        <a:t>Supporting creative places</a:t>
                      </a:r>
                      <a:endParaRPr lang="en-US" sz="2000" dirty="0">
                        <a:latin typeface="Papyrus" panose="03070502060502030205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Papyrus" panose="03070502060502030205" pitchFamily="66" charset="0"/>
                        </a:rPr>
                        <a:t>Art museums, book stores, galleries,</a:t>
                      </a:r>
                      <a:r>
                        <a:rPr lang="en-US" sz="2000" baseline="0" dirty="0" smtClean="0">
                          <a:latin typeface="Papyrus" panose="03070502060502030205" pitchFamily="66" charset="0"/>
                        </a:rPr>
                        <a:t> studios, </a:t>
                      </a:r>
                      <a:endParaRPr lang="en-US" sz="2000" dirty="0">
                        <a:latin typeface="Papyrus" panose="03070502060502030205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0696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99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824" y="391886"/>
            <a:ext cx="4976948" cy="5863771"/>
          </a:xfrm>
        </p:spPr>
        <p:txBody>
          <a:bodyPr>
            <a:normAutofit/>
          </a:bodyPr>
          <a:lstStyle/>
          <a:p>
            <a:r>
              <a:rPr lang="en-US" cap="none" dirty="0" smtClean="0">
                <a:latin typeface="Papyrus" panose="03070502060502030205" pitchFamily="66" charset="0"/>
              </a:rPr>
              <a:t>Review </a:t>
            </a:r>
            <a:br>
              <a:rPr lang="en-US" cap="none" dirty="0" smtClean="0">
                <a:latin typeface="Papyrus" panose="03070502060502030205" pitchFamily="66" charset="0"/>
              </a:rPr>
            </a:br>
            <a:r>
              <a:rPr lang="en-US" cap="none" dirty="0" smtClean="0">
                <a:latin typeface="Papyrus" panose="03070502060502030205" pitchFamily="66" charset="0"/>
              </a:rPr>
              <a:t>What are your ideas</a:t>
            </a:r>
            <a:r>
              <a:rPr lang="en-US" cap="none" dirty="0">
                <a:latin typeface="Papyrus" panose="03070502060502030205" pitchFamily="66" charset="0"/>
              </a:rPr>
              <a:t>?</a:t>
            </a: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3584081"/>
              </p:ext>
            </p:extLst>
          </p:nvPr>
        </p:nvGraphicFramePr>
        <p:xfrm>
          <a:off x="5695406" y="154808"/>
          <a:ext cx="6373516" cy="66509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0811">
                  <a:extLst>
                    <a:ext uri="{9D8B030D-6E8A-4147-A177-3AD203B41FA5}">
                      <a16:colId xmlns:a16="http://schemas.microsoft.com/office/drawing/2014/main" val="2300092635"/>
                    </a:ext>
                  </a:extLst>
                </a:gridCol>
                <a:gridCol w="1087322">
                  <a:extLst>
                    <a:ext uri="{9D8B030D-6E8A-4147-A177-3AD203B41FA5}">
                      <a16:colId xmlns:a16="http://schemas.microsoft.com/office/drawing/2014/main" val="1429822489"/>
                    </a:ext>
                  </a:extLst>
                </a:gridCol>
                <a:gridCol w="5115383">
                  <a:extLst>
                    <a:ext uri="{9D8B030D-6E8A-4147-A177-3AD203B41FA5}">
                      <a16:colId xmlns:a16="http://schemas.microsoft.com/office/drawing/2014/main" val="2688618848"/>
                    </a:ext>
                  </a:extLst>
                </a:gridCol>
              </a:tblGrid>
              <a:tr h="1839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98" marR="41898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3083881"/>
                  </a:ext>
                </a:extLst>
              </a:tr>
              <a:tr h="3033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effectLst/>
                          <a:latin typeface="Papyrus" panose="03070502060502030205" pitchFamily="66" charset="0"/>
                        </a:rPr>
                        <a:t>Piirto</a:t>
                      </a:r>
                      <a:r>
                        <a:rPr lang="en-US" sz="1400" dirty="0" smtClean="0">
                          <a:effectLst/>
                          <a:latin typeface="Papyrus" panose="03070502060502030205" pitchFamily="66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Papyrus" panose="03070502060502030205" pitchFamily="66" charset="0"/>
                        </a:rPr>
                        <a:t>Model of Creativity Training</a:t>
                      </a:r>
                      <a:endParaRPr lang="en-US" sz="1400" dirty="0">
                        <a:effectLst/>
                        <a:latin typeface="Papyrus" panose="03070502060502030205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04" marR="4230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9050760"/>
                  </a:ext>
                </a:extLst>
              </a:tr>
              <a:tr h="22093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>
                          <a:effectLst/>
                          <a:latin typeface="Papyrus" panose="03070502060502030205" pitchFamily="66" charset="0"/>
                        </a:rPr>
                        <a:t>Theme</a:t>
                      </a:r>
                      <a:endParaRPr lang="en-US" sz="1400">
                        <a:effectLst/>
                        <a:latin typeface="Papyrus" panose="03070502060502030205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04" marR="4230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>
                          <a:effectLst/>
                          <a:latin typeface="Papyrus" panose="03070502060502030205" pitchFamily="66" charset="0"/>
                        </a:rPr>
                        <a:t>Activities</a:t>
                      </a:r>
                      <a:endParaRPr lang="en-US" sz="1400">
                        <a:effectLst/>
                        <a:latin typeface="Papyrus" panose="03070502060502030205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04" marR="42304" marT="0" marB="0"/>
                </a:tc>
                <a:extLst>
                  <a:ext uri="{0D108BD9-81ED-4DB2-BD59-A6C34878D82A}">
                    <a16:rowId xmlns:a16="http://schemas.microsoft.com/office/drawing/2014/main" val="3844085870"/>
                  </a:ext>
                </a:extLst>
              </a:tr>
              <a:tr h="110469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Papyrus" panose="03070502060502030205" pitchFamily="66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b="1">
                          <a:effectLst/>
                          <a:latin typeface="Papyrus" panose="03070502060502030205" pitchFamily="66" charset="0"/>
                        </a:rPr>
                        <a:t>Core Attitudes</a:t>
                      </a:r>
                      <a:endParaRPr lang="en-US" sz="1400" b="1">
                        <a:effectLst/>
                        <a:latin typeface="Papyrus" panose="03070502060502030205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04" marR="4230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b="1" dirty="0" smtClean="0">
                          <a:effectLst/>
                          <a:latin typeface="Papyrus" panose="03070502060502030205" pitchFamily="66" charset="0"/>
                        </a:rPr>
                        <a:t>Risk-taking (Princess and the Pea)</a:t>
                      </a:r>
                      <a:endParaRPr lang="en-US" sz="1400" b="1" dirty="0">
                        <a:effectLst/>
                        <a:latin typeface="Papyrus" panose="03070502060502030205" pitchFamily="66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b="1" dirty="0">
                          <a:effectLst/>
                          <a:latin typeface="Papyrus" panose="03070502060502030205" pitchFamily="66" charset="0"/>
                        </a:rPr>
                        <a:t>Naiveté </a:t>
                      </a:r>
                      <a:r>
                        <a:rPr lang="en-US" sz="1400" b="1" dirty="0" smtClean="0">
                          <a:effectLst/>
                          <a:latin typeface="Papyrus" panose="03070502060502030205" pitchFamily="66" charset="0"/>
                        </a:rPr>
                        <a:t>(Raisin Meditation)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b="1" dirty="0" smtClean="0">
                          <a:effectLst/>
                          <a:latin typeface="Papyrus" panose="03070502060502030205" pitchFamily="66" charset="0"/>
                        </a:rPr>
                        <a:t>Group trust (Red Wounds)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b="1" dirty="0" smtClean="0">
                          <a:effectLst/>
                          <a:latin typeface="Papyrus" panose="03070502060502030205" pitchFamily="66" charset="0"/>
                        </a:rPr>
                        <a:t>Tolerance </a:t>
                      </a:r>
                      <a:r>
                        <a:rPr lang="en-US" sz="1400" b="1" dirty="0">
                          <a:effectLst/>
                          <a:latin typeface="Papyrus" panose="03070502060502030205" pitchFamily="66" charset="0"/>
                        </a:rPr>
                        <a:t>for ambiguity (</a:t>
                      </a:r>
                      <a:r>
                        <a:rPr lang="en-US" sz="1400" b="1" dirty="0" smtClean="0">
                          <a:effectLst/>
                          <a:latin typeface="Papyrus" panose="03070502060502030205" pitchFamily="66" charset="0"/>
                        </a:rPr>
                        <a:t>More than one right answer)</a:t>
                      </a:r>
                      <a:endParaRPr lang="en-US" sz="1400" b="1" dirty="0">
                        <a:effectLst/>
                        <a:latin typeface="Papyrus" panose="03070502060502030205" pitchFamily="66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b="1" dirty="0">
                          <a:effectLst/>
                          <a:latin typeface="Papyrus" panose="03070502060502030205" pitchFamily="66" charset="0"/>
                        </a:rPr>
                        <a:t>Self-discipline </a:t>
                      </a:r>
                      <a:r>
                        <a:rPr lang="en-US" sz="1400" b="1" dirty="0" smtClean="0">
                          <a:effectLst/>
                          <a:latin typeface="Papyrus" panose="03070502060502030205" pitchFamily="66" charset="0"/>
                        </a:rPr>
                        <a:t>(</a:t>
                      </a:r>
                      <a:r>
                        <a:rPr lang="en-US" sz="1400" b="1" dirty="0" err="1" smtClean="0">
                          <a:effectLst/>
                          <a:latin typeface="Papyrus" panose="03070502060502030205" pitchFamily="66" charset="0"/>
                        </a:rPr>
                        <a:t>Thoughtlogs</a:t>
                      </a:r>
                      <a:r>
                        <a:rPr lang="en-US" sz="1400" b="1" dirty="0" smtClean="0">
                          <a:effectLst/>
                          <a:latin typeface="Papyrus" panose="03070502060502030205" pitchFamily="66" charset="0"/>
                        </a:rPr>
                        <a:t>--Individuation)</a:t>
                      </a:r>
                      <a:endParaRPr lang="en-US" sz="1400" b="1" dirty="0">
                        <a:effectLst/>
                        <a:latin typeface="Papyrus" panose="03070502060502030205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04" marR="42304" marT="0" marB="0"/>
                </a:tc>
                <a:extLst>
                  <a:ext uri="{0D108BD9-81ED-4DB2-BD59-A6C34878D82A}">
                    <a16:rowId xmlns:a16="http://schemas.microsoft.com/office/drawing/2014/main" val="3265386536"/>
                  </a:ext>
                </a:extLst>
              </a:tr>
              <a:tr h="198844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Papyrus" panose="03070502060502030205" pitchFamily="66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dirty="0">
                          <a:effectLst/>
                          <a:latin typeface="Papyrus" panose="03070502060502030205" pitchFamily="66" charset="0"/>
                        </a:rPr>
                        <a:t>Seven I’s</a:t>
                      </a:r>
                      <a:endParaRPr lang="en-US" sz="1400" dirty="0">
                        <a:effectLst/>
                        <a:latin typeface="Papyrus" panose="03070502060502030205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04" marR="4230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dirty="0">
                          <a:effectLst/>
                          <a:latin typeface="Papyrus" panose="03070502060502030205" pitchFamily="66" charset="0"/>
                        </a:rPr>
                        <a:t>1. Imagery </a:t>
                      </a:r>
                      <a:r>
                        <a:rPr lang="en-US" sz="1400" dirty="0" smtClean="0">
                          <a:effectLst/>
                          <a:latin typeface="Papyrus" panose="03070502060502030205" pitchFamily="66" charset="0"/>
                        </a:rPr>
                        <a:t>(archetypes</a:t>
                      </a:r>
                      <a:r>
                        <a:rPr lang="en-US" sz="1400" dirty="0">
                          <a:effectLst/>
                          <a:latin typeface="Papyrus" panose="03070502060502030205" pitchFamily="66" charset="0"/>
                        </a:rPr>
                        <a:t>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dirty="0">
                          <a:effectLst/>
                          <a:latin typeface="Papyrus" panose="03070502060502030205" pitchFamily="66" charset="0"/>
                        </a:rPr>
                        <a:t>2. Imagination (finger painting, clay, poetry, fiction)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dirty="0">
                          <a:effectLst/>
                          <a:latin typeface="Papyrus" panose="03070502060502030205" pitchFamily="66" charset="0"/>
                        </a:rPr>
                        <a:t>3. Intuition (intuition probe, psychic intuition, dreams)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dirty="0">
                          <a:effectLst/>
                          <a:latin typeface="Papyrus" panose="03070502060502030205" pitchFamily="66" charset="0"/>
                        </a:rPr>
                        <a:t>4. Insight (grasping the gestalt, Aha! Zen Sketching)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dirty="0">
                          <a:effectLst/>
                          <a:latin typeface="Papyrus" panose="03070502060502030205" pitchFamily="66" charset="0"/>
                        </a:rPr>
                        <a:t>5. Inspiration </a:t>
                      </a:r>
                      <a:r>
                        <a:rPr lang="en-US" sz="1400" dirty="0" smtClean="0">
                          <a:effectLst/>
                          <a:latin typeface="Papyrus" panose="03070502060502030205" pitchFamily="66" charset="0"/>
                        </a:rPr>
                        <a:t>(Love, </a:t>
                      </a:r>
                      <a:r>
                        <a:rPr lang="en-US" sz="1400" dirty="0">
                          <a:effectLst/>
                          <a:latin typeface="Papyrus" panose="03070502060502030205" pitchFamily="66" charset="0"/>
                        </a:rPr>
                        <a:t>dreams, travel, others, </a:t>
                      </a:r>
                      <a:r>
                        <a:rPr lang="en-US" sz="1400" dirty="0" smtClean="0">
                          <a:effectLst/>
                          <a:latin typeface="Papyrus" panose="03070502060502030205" pitchFamily="66" charset="0"/>
                        </a:rPr>
                        <a:t>‘I’ll </a:t>
                      </a:r>
                      <a:r>
                        <a:rPr lang="en-US" sz="1400" dirty="0">
                          <a:effectLst/>
                          <a:latin typeface="Papyrus" panose="03070502060502030205" pitchFamily="66" charset="0"/>
                        </a:rPr>
                        <a:t>show </a:t>
                      </a:r>
                      <a:r>
                        <a:rPr lang="en-US" sz="1400" dirty="0" smtClean="0">
                          <a:effectLst/>
                          <a:latin typeface="Papyrus" panose="03070502060502030205" pitchFamily="66" charset="0"/>
                        </a:rPr>
                        <a:t>you’, </a:t>
                      </a:r>
                      <a:r>
                        <a:rPr lang="en-US" sz="1400" dirty="0">
                          <a:effectLst/>
                          <a:latin typeface="Papyrus" panose="03070502060502030205" pitchFamily="66" charset="0"/>
                        </a:rPr>
                        <a:t>frustration)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dirty="0">
                          <a:effectLst/>
                          <a:latin typeface="Papyrus" panose="03070502060502030205" pitchFamily="66" charset="0"/>
                        </a:rPr>
                        <a:t>6. Incubation (See Meditation)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dirty="0">
                          <a:effectLst/>
                          <a:latin typeface="Papyrus" panose="03070502060502030205" pitchFamily="66" charset="0"/>
                        </a:rPr>
                        <a:t>7. Improvisation (jazz, theater, word rivers, writing practice, creative movement, rhythm and drumming, scat singing, doodling)</a:t>
                      </a:r>
                      <a:endParaRPr lang="en-US" sz="1400" dirty="0">
                        <a:effectLst/>
                        <a:latin typeface="Papyrus" panose="03070502060502030205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04" marR="42304" marT="0" marB="0"/>
                </a:tc>
                <a:extLst>
                  <a:ext uri="{0D108BD9-81ED-4DB2-BD59-A6C34878D82A}">
                    <a16:rowId xmlns:a16="http://schemas.microsoft.com/office/drawing/2014/main" val="258312237"/>
                  </a:ext>
                </a:extLst>
              </a:tr>
              <a:tr h="265125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 </a:t>
                      </a:r>
                      <a:endParaRPr lang="en-US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Papyrus" panose="03070502060502030205" pitchFamily="66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b="1">
                          <a:effectLst/>
                          <a:latin typeface="Papyrus" panose="03070502060502030205" pitchFamily="66" charset="0"/>
                        </a:rPr>
                        <a:t>General Practices</a:t>
                      </a:r>
                      <a:endParaRPr lang="en-US" sz="1400" b="1">
                        <a:effectLst/>
                        <a:latin typeface="Papyrus" panose="03070502060502030205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04" marR="4230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b="1" dirty="0">
                          <a:effectLst/>
                          <a:latin typeface="Papyrus" panose="03070502060502030205" pitchFamily="66" charset="0"/>
                        </a:rPr>
                        <a:t>1. The need for solitude;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b="1" dirty="0">
                          <a:effectLst/>
                          <a:latin typeface="Papyrus" panose="03070502060502030205" pitchFamily="66" charset="0"/>
                        </a:rPr>
                        <a:t>2. Creativity rituals;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b="1" dirty="0">
                          <a:effectLst/>
                          <a:latin typeface="Papyrus" panose="03070502060502030205" pitchFamily="66" charset="0"/>
                        </a:rPr>
                        <a:t>3. Meditation;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b="1" dirty="0">
                          <a:effectLst/>
                          <a:latin typeface="Papyrus" panose="03070502060502030205" pitchFamily="66" charset="0"/>
                        </a:rPr>
                        <a:t>4. Exercise, especially walking;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b="1" dirty="0">
                          <a:effectLst/>
                          <a:latin typeface="Papyrus" panose="03070502060502030205" pitchFamily="66" charset="0"/>
                        </a:rPr>
                        <a:t>5. The quest for silence;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b="1" dirty="0">
                          <a:effectLst/>
                          <a:latin typeface="Papyrus" panose="03070502060502030205" pitchFamily="66" charset="0"/>
                        </a:rPr>
                        <a:t>6. Synchronicity; 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b="1" dirty="0">
                          <a:effectLst/>
                          <a:latin typeface="Papyrus" panose="03070502060502030205" pitchFamily="66" charset="0"/>
                        </a:rPr>
                        <a:t>7. Divergent production practice;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b="1" dirty="0">
                          <a:effectLst/>
                          <a:latin typeface="Papyrus" panose="03070502060502030205" pitchFamily="66" charset="0"/>
                        </a:rPr>
                        <a:t>8. Creativity salon;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b="1" dirty="0">
                          <a:effectLst/>
                          <a:latin typeface="Papyrus" panose="03070502060502030205" pitchFamily="66" charset="0"/>
                        </a:rPr>
                        <a:t>9. Individual or group creativity projects;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b="1" dirty="0">
                          <a:effectLst/>
                          <a:latin typeface="Papyrus" panose="03070502060502030205" pitchFamily="66" charset="0"/>
                        </a:rPr>
                        <a:t>10. Creativity as the process of a life;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b="1" dirty="0">
                          <a:effectLst/>
                          <a:latin typeface="Papyrus" panose="03070502060502030205" pitchFamily="66" charset="0"/>
                        </a:rPr>
                        <a:t>11. Supporting—Visiting bookstores, museums, concerts, plays, movies, readings or lectures</a:t>
                      </a:r>
                      <a:r>
                        <a:rPr lang="en-US" sz="1400" b="1" dirty="0" smtClean="0">
                          <a:effectLst/>
                          <a:latin typeface="Papyrus" panose="03070502060502030205" pitchFamily="66" charset="0"/>
                        </a:rPr>
                        <a:t>.</a:t>
                      </a:r>
                      <a:endParaRPr lang="en-US" sz="1400" b="1" dirty="0">
                        <a:effectLst/>
                        <a:latin typeface="Papyrus" panose="03070502060502030205" pitchFamily="66" charset="0"/>
                      </a:endParaRPr>
                    </a:p>
                  </a:txBody>
                  <a:tcPr marL="42304" marR="42304" marT="0" marB="0"/>
                </a:tc>
                <a:extLst>
                  <a:ext uri="{0D108BD9-81ED-4DB2-BD59-A6C34878D82A}">
                    <a16:rowId xmlns:a16="http://schemas.microsoft.com/office/drawing/2014/main" val="3584212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853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5721531"/>
            <a:ext cx="8534400" cy="940526"/>
          </a:xfrm>
        </p:spPr>
        <p:txBody>
          <a:bodyPr>
            <a:normAutofit/>
          </a:bodyPr>
          <a:lstStyle/>
          <a:p>
            <a:r>
              <a:rPr lang="en-US" cap="none" dirty="0" smtClean="0">
                <a:latin typeface="Papyrus" panose="03070502060502030205" pitchFamily="66" charset="0"/>
              </a:rPr>
              <a:t>Other ideas</a:t>
            </a:r>
            <a:endParaRPr lang="en-US" cap="none" dirty="0">
              <a:latin typeface="Papyrus" panose="03070502060502030205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457200"/>
            <a:ext cx="10510657" cy="5447211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Papyrus" panose="03070502060502030205" pitchFamily="66" charset="0"/>
              </a:rPr>
              <a:t>Have students read </a:t>
            </a:r>
            <a:r>
              <a:rPr lang="en-US" sz="2800" b="1" dirty="0" smtClean="0">
                <a:solidFill>
                  <a:schemeClr val="tx1"/>
                </a:solidFill>
                <a:latin typeface="Papyrus" panose="03070502060502030205" pitchFamily="66" charset="0"/>
              </a:rPr>
              <a:t>scholarly biographies </a:t>
            </a:r>
            <a:r>
              <a:rPr lang="en-US" sz="2800" dirty="0" smtClean="0">
                <a:solidFill>
                  <a:schemeClr val="tx1"/>
                </a:solidFill>
                <a:latin typeface="Papyrus" panose="03070502060502030205" pitchFamily="66" charset="0"/>
              </a:rPr>
              <a:t>of creative individuals, looking for these themes.  Discuss challenges of creativity and giftedness, negative responses and positive coping skills. </a:t>
            </a:r>
          </a:p>
          <a:p>
            <a:r>
              <a:rPr lang="en-US" sz="2800" b="1" dirty="0" smtClean="0">
                <a:solidFill>
                  <a:schemeClr val="tx1"/>
                </a:solidFill>
                <a:latin typeface="Papyrus" panose="03070502060502030205" pitchFamily="66" charset="0"/>
              </a:rPr>
              <a:t>“Feeding Back” </a:t>
            </a:r>
            <a:r>
              <a:rPr lang="en-US" sz="2800" dirty="0" smtClean="0">
                <a:solidFill>
                  <a:schemeClr val="tx1"/>
                </a:solidFill>
                <a:latin typeface="Papyrus" panose="03070502060502030205" pitchFamily="66" charset="0"/>
              </a:rPr>
              <a:t>can be used in many ways in the classroom to help students support one another’s creativity and look more deeply into the work of others. </a:t>
            </a:r>
          </a:p>
          <a:p>
            <a:r>
              <a:rPr lang="en-US" sz="2800" b="1" dirty="0" smtClean="0">
                <a:solidFill>
                  <a:schemeClr val="tx1"/>
                </a:solidFill>
                <a:latin typeface="Papyrus" panose="03070502060502030205" pitchFamily="66" charset="0"/>
              </a:rPr>
              <a:t>Incubation, meditation, </a:t>
            </a:r>
            <a:r>
              <a:rPr lang="en-US" sz="2800" b="1" dirty="0" err="1" smtClean="0">
                <a:solidFill>
                  <a:schemeClr val="tx1"/>
                </a:solidFill>
                <a:latin typeface="Papyrus" panose="03070502060502030205" pitchFamily="66" charset="0"/>
              </a:rPr>
              <a:t>naivete</a:t>
            </a:r>
            <a:r>
              <a:rPr lang="en-US" sz="2800" b="1" dirty="0" smtClean="0">
                <a:solidFill>
                  <a:schemeClr val="tx1"/>
                </a:solidFill>
                <a:latin typeface="Papyrus" panose="03070502060502030205" pitchFamily="66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Papyrus" panose="03070502060502030205" pitchFamily="66" charset="0"/>
              </a:rPr>
              <a:t>are all good stress relievers. Bonus!</a:t>
            </a:r>
          </a:p>
        </p:txBody>
      </p:sp>
    </p:spTree>
    <p:extLst>
      <p:ext uri="{BB962C8B-B14F-4D97-AF65-F5344CB8AC3E}">
        <p14:creationId xmlns:p14="http://schemas.microsoft.com/office/powerpoint/2010/main" val="24532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5721531"/>
            <a:ext cx="8534400" cy="940526"/>
          </a:xfrm>
        </p:spPr>
        <p:txBody>
          <a:bodyPr>
            <a:normAutofit/>
          </a:bodyPr>
          <a:lstStyle/>
          <a:p>
            <a:r>
              <a:rPr lang="en-US" cap="none" dirty="0" smtClean="0">
                <a:latin typeface="Papyrus" panose="03070502060502030205" pitchFamily="66" charset="0"/>
              </a:rPr>
              <a:t>Other ideas</a:t>
            </a:r>
            <a:endParaRPr lang="en-US" cap="none" dirty="0">
              <a:latin typeface="Papyrus" panose="03070502060502030205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457200"/>
            <a:ext cx="10510657" cy="5447211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  <a:latin typeface="Papyrus" panose="03070502060502030205" pitchFamily="66" charset="0"/>
              </a:rPr>
              <a:t>Share your own </a:t>
            </a:r>
            <a:r>
              <a:rPr lang="en-US" sz="2800" dirty="0" smtClean="0">
                <a:solidFill>
                  <a:schemeClr val="tx1"/>
                </a:solidFill>
                <a:latin typeface="Papyrus" panose="03070502060502030205" pitchFamily="66" charset="0"/>
              </a:rPr>
              <a:t>creative endeavors and positive risk-taking experiences. 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Papyrus" panose="03070502060502030205" pitchFamily="66" charset="0"/>
              </a:rPr>
              <a:t>Encourage creative </a:t>
            </a:r>
            <a:r>
              <a:rPr lang="en-US" sz="2800" b="1" dirty="0" smtClean="0">
                <a:solidFill>
                  <a:schemeClr val="tx1"/>
                </a:solidFill>
                <a:latin typeface="Papyrus" panose="03070502060502030205" pitchFamily="66" charset="0"/>
              </a:rPr>
              <a:t>self-discipline </a:t>
            </a:r>
            <a:r>
              <a:rPr lang="en-US" sz="2800" dirty="0" smtClean="0">
                <a:solidFill>
                  <a:schemeClr val="tx1"/>
                </a:solidFill>
                <a:latin typeface="Papyrus" panose="03070502060502030205" pitchFamily="66" charset="0"/>
              </a:rPr>
              <a:t>when you see talent or interest in a creative domain. 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Papyrus" panose="03070502060502030205" pitchFamily="66" charset="0"/>
              </a:rPr>
              <a:t>Remember - creativity is </a:t>
            </a:r>
            <a:r>
              <a:rPr lang="en-US" sz="2800" b="1" dirty="0" smtClean="0">
                <a:solidFill>
                  <a:schemeClr val="tx1"/>
                </a:solidFill>
                <a:latin typeface="Papyrus" panose="03070502060502030205" pitchFamily="66" charset="0"/>
              </a:rPr>
              <a:t>not limited to the visual and performing arts</a:t>
            </a:r>
            <a:r>
              <a:rPr lang="en-US" sz="2800" dirty="0" smtClean="0">
                <a:solidFill>
                  <a:schemeClr val="tx1"/>
                </a:solidFill>
                <a:latin typeface="Papyrus" panose="03070502060502030205" pitchFamily="66" charset="0"/>
              </a:rPr>
              <a:t>! Creativity domains include mathematics, science, writing, athletics, architecture and technical drawing, computer science, design, problem solving and invention, entrepreneurship, and leadership. </a:t>
            </a:r>
          </a:p>
        </p:txBody>
      </p:sp>
    </p:spTree>
    <p:extLst>
      <p:ext uri="{BB962C8B-B14F-4D97-AF65-F5344CB8AC3E}">
        <p14:creationId xmlns:p14="http://schemas.microsoft.com/office/powerpoint/2010/main" val="79144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>
                <a:latin typeface="Papyrus" panose="03070502060502030205" pitchFamily="66" charset="0"/>
              </a:rPr>
              <a:t>References</a:t>
            </a:r>
            <a:endParaRPr lang="en-US" cap="none" dirty="0">
              <a:latin typeface="Papyrus" panose="03070502060502030205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548640"/>
            <a:ext cx="8534400" cy="3955895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endParaRPr lang="en-US" sz="2200" dirty="0">
              <a:solidFill>
                <a:schemeClr val="tx1"/>
              </a:solidFill>
              <a:latin typeface="Papyrus" panose="03070502060502030205" pitchFamily="66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sz="2200" dirty="0" err="1">
                <a:solidFill>
                  <a:schemeClr val="tx1"/>
                </a:solidFill>
                <a:latin typeface="Papyrus" panose="03070502060502030205" pitchFamily="66" charset="0"/>
              </a:rPr>
              <a:t>Piirto</a:t>
            </a:r>
            <a:r>
              <a:rPr lang="en-US" sz="2200" dirty="0">
                <a:solidFill>
                  <a:schemeClr val="tx1"/>
                </a:solidFill>
                <a:latin typeface="Papyrus" panose="03070502060502030205" pitchFamily="66" charset="0"/>
              </a:rPr>
              <a:t>, J. (2013). </a:t>
            </a:r>
            <a:r>
              <a:rPr lang="en-US" sz="2200" i="1" dirty="0">
                <a:solidFill>
                  <a:schemeClr val="tx1"/>
                </a:solidFill>
                <a:latin typeface="Papyrus" panose="03070502060502030205" pitchFamily="66" charset="0"/>
              </a:rPr>
              <a:t>Organic creativity in the classroom: Teaching to </a:t>
            </a:r>
            <a:endParaRPr lang="en-US" sz="2200" i="1" dirty="0" smtClean="0">
              <a:solidFill>
                <a:schemeClr val="tx1"/>
              </a:solidFill>
              <a:latin typeface="Papyrus" panose="03070502060502030205" pitchFamily="66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sz="2200" i="1" dirty="0">
                <a:solidFill>
                  <a:schemeClr val="tx1"/>
                </a:solidFill>
                <a:latin typeface="Papyrus" panose="03070502060502030205" pitchFamily="66" charset="0"/>
              </a:rPr>
              <a:t> </a:t>
            </a:r>
            <a:r>
              <a:rPr lang="en-US" sz="2200" i="1" dirty="0" smtClean="0">
                <a:solidFill>
                  <a:schemeClr val="tx1"/>
                </a:solidFill>
                <a:latin typeface="Papyrus" panose="03070502060502030205" pitchFamily="66" charset="0"/>
              </a:rPr>
              <a:t>    intuition </a:t>
            </a:r>
            <a:r>
              <a:rPr lang="en-US" sz="2200" i="1" dirty="0">
                <a:solidFill>
                  <a:schemeClr val="tx1"/>
                </a:solidFill>
                <a:latin typeface="Papyrus" panose="03070502060502030205" pitchFamily="66" charset="0"/>
              </a:rPr>
              <a:t>in academics and the arts. </a:t>
            </a:r>
            <a:r>
              <a:rPr lang="en-US" sz="2200" dirty="0">
                <a:solidFill>
                  <a:schemeClr val="tx1"/>
                </a:solidFill>
                <a:latin typeface="Papyrus" panose="03070502060502030205" pitchFamily="66" charset="0"/>
              </a:rPr>
              <a:t>Waco, TX: </a:t>
            </a:r>
            <a:r>
              <a:rPr lang="en-US" sz="2200" dirty="0" err="1">
                <a:solidFill>
                  <a:schemeClr val="tx1"/>
                </a:solidFill>
                <a:latin typeface="Papyrus" panose="03070502060502030205" pitchFamily="66" charset="0"/>
              </a:rPr>
              <a:t>Prufrock</a:t>
            </a:r>
            <a:r>
              <a:rPr lang="en-US" sz="2200" dirty="0">
                <a:solidFill>
                  <a:schemeClr val="tx1"/>
                </a:solidFill>
                <a:latin typeface="Papyrus" panose="03070502060502030205" pitchFamily="66" charset="0"/>
              </a:rPr>
              <a:t> Press. </a:t>
            </a:r>
            <a:endParaRPr lang="en-US" sz="2200" dirty="0" smtClean="0">
              <a:solidFill>
                <a:schemeClr val="tx1"/>
              </a:solidFill>
              <a:latin typeface="Papyrus" panose="03070502060502030205" pitchFamily="66" charset="0"/>
            </a:endParaRPr>
          </a:p>
          <a:p>
            <a:pPr marL="0" indent="0">
              <a:lnSpc>
                <a:spcPct val="110000"/>
              </a:lnSpc>
              <a:buNone/>
            </a:pPr>
            <a:endParaRPr lang="en-US" sz="2200" dirty="0">
              <a:solidFill>
                <a:schemeClr val="tx1"/>
              </a:solidFill>
              <a:latin typeface="Papyrus" panose="03070502060502030205" pitchFamily="66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sz="2200" dirty="0" err="1">
                <a:solidFill>
                  <a:schemeClr val="tx1"/>
                </a:solidFill>
                <a:latin typeface="Papyrus" panose="03070502060502030205" pitchFamily="66" charset="0"/>
              </a:rPr>
              <a:t>Piirto</a:t>
            </a:r>
            <a:r>
              <a:rPr lang="en-US" sz="2200" dirty="0">
                <a:solidFill>
                  <a:schemeClr val="tx1"/>
                </a:solidFill>
                <a:latin typeface="Papyrus" panose="03070502060502030205" pitchFamily="66" charset="0"/>
              </a:rPr>
              <a:t>, J. (2011). </a:t>
            </a:r>
            <a:r>
              <a:rPr lang="en-US" sz="2200" i="1" dirty="0">
                <a:solidFill>
                  <a:schemeClr val="tx1"/>
                </a:solidFill>
                <a:latin typeface="Papyrus" panose="03070502060502030205" pitchFamily="66" charset="0"/>
              </a:rPr>
              <a:t>Creativity for 21</a:t>
            </a:r>
            <a:r>
              <a:rPr lang="en-US" sz="2200" i="1" baseline="30000" dirty="0">
                <a:solidFill>
                  <a:schemeClr val="tx1"/>
                </a:solidFill>
                <a:latin typeface="Papyrus" panose="03070502060502030205" pitchFamily="66" charset="0"/>
              </a:rPr>
              <a:t>st</a:t>
            </a:r>
            <a:r>
              <a:rPr lang="en-US" sz="2200" i="1" dirty="0">
                <a:solidFill>
                  <a:schemeClr val="tx1"/>
                </a:solidFill>
                <a:latin typeface="Papyrus" panose="03070502060502030205" pitchFamily="66" charset="0"/>
              </a:rPr>
              <a:t> century learning: How to embed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200" i="1" dirty="0">
                <a:solidFill>
                  <a:schemeClr val="tx1"/>
                </a:solidFill>
                <a:latin typeface="Papyrus" panose="03070502060502030205" pitchFamily="66" charset="0"/>
              </a:rPr>
              <a:t>     creativity into the curriculum.</a:t>
            </a:r>
            <a:r>
              <a:rPr lang="en-US" sz="2200" dirty="0">
                <a:solidFill>
                  <a:schemeClr val="tx1"/>
                </a:solidFill>
                <a:latin typeface="Papyrus" panose="03070502060502030205" pitchFamily="66" charset="0"/>
              </a:rPr>
              <a:t> Rotterdam: Sense Publishing. </a:t>
            </a:r>
          </a:p>
          <a:p>
            <a:pPr marL="0" indent="0">
              <a:lnSpc>
                <a:spcPct val="110000"/>
              </a:lnSpc>
              <a:buNone/>
            </a:pPr>
            <a:endParaRPr lang="en-US" sz="2200" dirty="0">
              <a:solidFill>
                <a:schemeClr val="tx1"/>
              </a:solidFill>
              <a:latin typeface="Papyrus" panose="03070502060502030205" pitchFamily="66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sz="2200" dirty="0" err="1">
                <a:solidFill>
                  <a:schemeClr val="tx1"/>
                </a:solidFill>
                <a:latin typeface="Papyrus" panose="03070502060502030205" pitchFamily="66" charset="0"/>
              </a:rPr>
              <a:t>Piirto</a:t>
            </a:r>
            <a:r>
              <a:rPr lang="en-US" sz="2200" dirty="0">
                <a:solidFill>
                  <a:schemeClr val="tx1"/>
                </a:solidFill>
                <a:latin typeface="Papyrus" panose="03070502060502030205" pitchFamily="66" charset="0"/>
              </a:rPr>
              <a:t>, J. (2004). </a:t>
            </a:r>
            <a:r>
              <a:rPr lang="en-US" sz="2200" i="1" dirty="0">
                <a:solidFill>
                  <a:schemeClr val="tx1"/>
                </a:solidFill>
                <a:latin typeface="Papyrus" panose="03070502060502030205" pitchFamily="66" charset="0"/>
              </a:rPr>
              <a:t>Understanding creativity.</a:t>
            </a:r>
            <a:r>
              <a:rPr lang="en-US" sz="2200" dirty="0">
                <a:solidFill>
                  <a:schemeClr val="tx1"/>
                </a:solidFill>
                <a:latin typeface="Papyrus" panose="03070502060502030205" pitchFamily="66" charset="0"/>
              </a:rPr>
              <a:t> Scottsdale, AZ: Great </a:t>
            </a:r>
            <a:endParaRPr lang="en-US" sz="2200" dirty="0" smtClean="0">
              <a:solidFill>
                <a:schemeClr val="tx1"/>
              </a:solidFill>
              <a:latin typeface="Papyrus" panose="03070502060502030205" pitchFamily="66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sz="2200" dirty="0">
                <a:solidFill>
                  <a:schemeClr val="tx1"/>
                </a:solidFill>
                <a:latin typeface="Papyrus" panose="03070502060502030205" pitchFamily="66" charset="0"/>
              </a:rPr>
              <a:t> </a:t>
            </a:r>
            <a:r>
              <a:rPr lang="en-US" sz="2200" dirty="0" smtClean="0">
                <a:solidFill>
                  <a:schemeClr val="tx1"/>
                </a:solidFill>
                <a:latin typeface="Papyrus" panose="03070502060502030205" pitchFamily="66" charset="0"/>
              </a:rPr>
              <a:t>    Potential </a:t>
            </a:r>
            <a:r>
              <a:rPr lang="en-US" sz="2200" dirty="0">
                <a:solidFill>
                  <a:schemeClr val="tx1"/>
                </a:solidFill>
                <a:latin typeface="Papyrus" panose="03070502060502030205" pitchFamily="66" charset="0"/>
              </a:rPr>
              <a:t>Press. </a:t>
            </a:r>
          </a:p>
          <a:p>
            <a:endParaRPr lang="en-US" dirty="0"/>
          </a:p>
        </p:txBody>
      </p:sp>
      <p:pic>
        <p:nvPicPr>
          <p:cNvPr id="1026" name="Picture 2" descr="https://images-na.ssl-images-amazon.com/images/I/51jVD21mX5L._SX348_BO1,204,203,200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7687" y="334342"/>
            <a:ext cx="1872826" cy="2670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images-na.ssl-images-amazon.com/images/I/513F3VMGFDL._SX321_BO1,204,203,200_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6902" y="3854739"/>
            <a:ext cx="1900832" cy="2789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images-na.ssl-images-amazon.com/images/I/51bUhhJFu%2BL._SX332_BO1,204,203,200_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3115" y="3313377"/>
            <a:ext cx="1983828" cy="2963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684211" y="5518392"/>
            <a:ext cx="10658702" cy="81969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1" dirty="0" smtClean="0">
                <a:solidFill>
                  <a:schemeClr val="tx1"/>
                </a:solidFill>
                <a:latin typeface="Papyrus" panose="03070502060502030205" pitchFamily="66" charset="0"/>
              </a:rPr>
              <a:t>If you would like a copy of my two PowerPoint presentations, put your name and email address on the card in your bag and put it in my singing bowl before you leave. </a:t>
            </a:r>
            <a:endParaRPr lang="en-US" sz="2400" i="1" dirty="0">
              <a:solidFill>
                <a:schemeClr val="tx1"/>
              </a:solidFill>
              <a:latin typeface="Papyrus" panose="030705020605020302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88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4872446"/>
            <a:ext cx="8534400" cy="1121953"/>
          </a:xfrm>
        </p:spPr>
        <p:txBody>
          <a:bodyPr/>
          <a:lstStyle/>
          <a:p>
            <a:r>
              <a:rPr lang="en-US" cap="none" dirty="0" smtClean="0">
                <a:latin typeface="Papyrus" panose="03070502060502030205" pitchFamily="66" charset="0"/>
              </a:rPr>
              <a:t>My articles</a:t>
            </a:r>
            <a:endParaRPr lang="en-US" cap="none" dirty="0">
              <a:latin typeface="Papyrus" panose="03070502060502030205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418012"/>
            <a:ext cx="10171022" cy="4454434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endParaRPr lang="en-US" sz="2200" dirty="0">
              <a:solidFill>
                <a:schemeClr val="tx1"/>
              </a:solidFill>
              <a:latin typeface="Papyrus" panose="03070502060502030205" pitchFamily="66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sz="2400" dirty="0" smtClean="0">
                <a:solidFill>
                  <a:schemeClr val="tx1"/>
                </a:solidFill>
                <a:latin typeface="Papyrus" panose="03070502060502030205" pitchFamily="66" charset="0"/>
              </a:rPr>
              <a:t>Groman, J. (2014). The mirror: Creativity as seeing and being seen: </a:t>
            </a:r>
            <a:r>
              <a:rPr lang="en-US" sz="2400" dirty="0" err="1" smtClean="0">
                <a:solidFill>
                  <a:schemeClr val="tx1"/>
                </a:solidFill>
                <a:latin typeface="Papyrus" panose="03070502060502030205" pitchFamily="66" charset="0"/>
              </a:rPr>
              <a:t>Authoethnography</a:t>
            </a:r>
            <a:r>
              <a:rPr lang="en-US" sz="2400" dirty="0" smtClean="0">
                <a:solidFill>
                  <a:schemeClr val="tx1"/>
                </a:solidFill>
                <a:latin typeface="Papyrus" panose="03070502060502030205" pitchFamily="66" charset="0"/>
              </a:rPr>
              <a:t> of a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400" dirty="0">
                <a:solidFill>
                  <a:schemeClr val="tx1"/>
                </a:solidFill>
                <a:latin typeface="Papyrus" panose="03070502060502030205" pitchFamily="66" charset="0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Papyrus" panose="03070502060502030205" pitchFamily="66" charset="0"/>
              </a:rPr>
              <a:t>teacher</a:t>
            </a:r>
            <a:r>
              <a:rPr lang="en-US" sz="2400" dirty="0">
                <a:solidFill>
                  <a:schemeClr val="tx1"/>
                </a:solidFill>
                <a:latin typeface="Papyrus" panose="03070502060502030205" pitchFamily="66" charset="0"/>
              </a:rPr>
              <a:t>. In J. </a:t>
            </a:r>
            <a:r>
              <a:rPr lang="en-US" sz="2400" dirty="0" err="1">
                <a:solidFill>
                  <a:schemeClr val="tx1"/>
                </a:solidFill>
                <a:latin typeface="Papyrus" panose="03070502060502030205" pitchFamily="66" charset="0"/>
              </a:rPr>
              <a:t>Piirto</a:t>
            </a:r>
            <a:r>
              <a:rPr lang="en-US" sz="2400" dirty="0">
                <a:solidFill>
                  <a:schemeClr val="tx1"/>
                </a:solidFill>
                <a:latin typeface="Papyrus" panose="03070502060502030205" pitchFamily="66" charset="0"/>
              </a:rPr>
              <a:t> (Ed.), </a:t>
            </a:r>
            <a:r>
              <a:rPr lang="en-US" sz="2400" i="1" dirty="0">
                <a:solidFill>
                  <a:schemeClr val="tx1"/>
                </a:solidFill>
                <a:latin typeface="Papyrus" panose="03070502060502030205" pitchFamily="66" charset="0"/>
              </a:rPr>
              <a:t>Organic creativity in the classroom: Teaching to intuition in </a:t>
            </a:r>
            <a:r>
              <a:rPr lang="en-US" sz="2400" i="1" dirty="0" smtClean="0">
                <a:solidFill>
                  <a:schemeClr val="tx1"/>
                </a:solidFill>
                <a:latin typeface="Papyrus" panose="03070502060502030205" pitchFamily="66" charset="0"/>
              </a:rPr>
              <a:t>	academics </a:t>
            </a:r>
            <a:r>
              <a:rPr lang="en-US" sz="2400" i="1" dirty="0">
                <a:solidFill>
                  <a:schemeClr val="tx1"/>
                </a:solidFill>
                <a:latin typeface="Papyrus" panose="03070502060502030205" pitchFamily="66" charset="0"/>
              </a:rPr>
              <a:t>and the arts </a:t>
            </a:r>
            <a:r>
              <a:rPr lang="en-US" sz="2400" dirty="0">
                <a:solidFill>
                  <a:schemeClr val="tx1"/>
                </a:solidFill>
                <a:latin typeface="Papyrus" panose="03070502060502030205" pitchFamily="66" charset="0"/>
              </a:rPr>
              <a:t>(pp. 267-283). Waco, TX: </a:t>
            </a:r>
            <a:r>
              <a:rPr lang="en-US" sz="2400" dirty="0" err="1">
                <a:solidFill>
                  <a:schemeClr val="tx1"/>
                </a:solidFill>
                <a:latin typeface="Papyrus" panose="03070502060502030205" pitchFamily="66" charset="0"/>
              </a:rPr>
              <a:t>Prufrock</a:t>
            </a:r>
            <a:r>
              <a:rPr lang="en-US" sz="2400" dirty="0">
                <a:solidFill>
                  <a:schemeClr val="tx1"/>
                </a:solidFill>
                <a:latin typeface="Papyrus" panose="03070502060502030205" pitchFamily="66" charset="0"/>
              </a:rPr>
              <a:t> Press. </a:t>
            </a:r>
            <a:endParaRPr lang="en-US" sz="2400" dirty="0" smtClean="0">
              <a:solidFill>
                <a:schemeClr val="tx1"/>
              </a:solidFill>
              <a:latin typeface="Papyrus" panose="03070502060502030205" pitchFamily="66" charset="0"/>
            </a:endParaRPr>
          </a:p>
          <a:p>
            <a:pPr marL="0" indent="0">
              <a:lnSpc>
                <a:spcPct val="110000"/>
              </a:lnSpc>
              <a:buNone/>
            </a:pPr>
            <a:endParaRPr lang="en-US" sz="2400" dirty="0">
              <a:solidFill>
                <a:schemeClr val="tx1"/>
              </a:solidFill>
              <a:latin typeface="Papyrus" panose="03070502060502030205" pitchFamily="66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sz="2400" dirty="0" smtClean="0">
                <a:solidFill>
                  <a:schemeClr val="tx1"/>
                </a:solidFill>
                <a:latin typeface="Papyrus" panose="03070502060502030205" pitchFamily="66" charset="0"/>
              </a:rPr>
              <a:t>Groman, J. L. (2015). What matters: Using art-based methods to sculpt preservice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400" dirty="0">
                <a:solidFill>
                  <a:schemeClr val="tx1"/>
                </a:solidFill>
                <a:latin typeface="Papyrus" panose="03070502060502030205" pitchFamily="66" charset="0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Papyrus" panose="03070502060502030205" pitchFamily="66" charset="0"/>
              </a:rPr>
              <a:t>teachers’ philosophical beliefs. </a:t>
            </a:r>
            <a:r>
              <a:rPr lang="en-US" sz="2400" i="1" dirty="0" smtClean="0">
                <a:solidFill>
                  <a:schemeClr val="tx1"/>
                </a:solidFill>
                <a:latin typeface="Papyrus" panose="03070502060502030205" pitchFamily="66" charset="0"/>
              </a:rPr>
              <a:t>International Journal of Education and the Arts 	(16)2</a:t>
            </a:r>
            <a:r>
              <a:rPr lang="en-US" sz="2400" dirty="0" smtClean="0">
                <a:solidFill>
                  <a:schemeClr val="tx1"/>
                </a:solidFill>
                <a:latin typeface="Papyrus" panose="03070502060502030205" pitchFamily="66" charset="0"/>
              </a:rPr>
              <a:t>. 1-17. </a:t>
            </a:r>
          </a:p>
          <a:p>
            <a:pPr marL="0" indent="0">
              <a:lnSpc>
                <a:spcPct val="110000"/>
              </a:lnSpc>
              <a:buNone/>
            </a:pPr>
            <a:endParaRPr lang="en-US" sz="2400" i="1" dirty="0">
              <a:solidFill>
                <a:schemeClr val="tx1"/>
              </a:solidFill>
              <a:latin typeface="Papyrus" panose="03070502060502030205" pitchFamily="66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sz="2400" dirty="0" smtClean="0">
                <a:solidFill>
                  <a:schemeClr val="tx1"/>
                </a:solidFill>
                <a:latin typeface="Papyrus" panose="03070502060502030205" pitchFamily="66" charset="0"/>
              </a:rPr>
              <a:t>Groman, J.L. (in press). The bully’s face: Using art to understand bullying in gifted 	children. </a:t>
            </a:r>
            <a:r>
              <a:rPr lang="en-US" sz="2400" i="1" dirty="0" smtClean="0">
                <a:solidFill>
                  <a:schemeClr val="tx1"/>
                </a:solidFill>
                <a:latin typeface="Papyrus" panose="03070502060502030205" pitchFamily="66" charset="0"/>
              </a:rPr>
              <a:t>Gifted Child Today </a:t>
            </a:r>
            <a:r>
              <a:rPr lang="en-US" sz="2400" dirty="0" smtClean="0">
                <a:solidFill>
                  <a:schemeClr val="tx1"/>
                </a:solidFill>
                <a:latin typeface="Papyrus" panose="03070502060502030205" pitchFamily="66" charset="0"/>
              </a:rPr>
              <a:t>(Fall, 2018 or Spring, 2019).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80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>
                <a:latin typeface="Papyrus" panose="03070502060502030205" pitchFamily="66" charset="0"/>
              </a:rPr>
              <a:t>The </a:t>
            </a:r>
            <a:r>
              <a:rPr lang="en-US" cap="none" dirty="0" err="1">
                <a:latin typeface="Papyrus" panose="03070502060502030205" pitchFamily="66" charset="0"/>
              </a:rPr>
              <a:t>P</a:t>
            </a:r>
            <a:r>
              <a:rPr lang="en-US" cap="none" dirty="0" err="1" smtClean="0">
                <a:latin typeface="Papyrus" panose="03070502060502030205" pitchFamily="66" charset="0"/>
              </a:rPr>
              <a:t>iirto</a:t>
            </a:r>
            <a:r>
              <a:rPr lang="en-US" cap="none" dirty="0" smtClean="0">
                <a:latin typeface="Papyrus" panose="03070502060502030205" pitchFamily="66" charset="0"/>
              </a:rPr>
              <a:t> Pyramid</a:t>
            </a:r>
            <a:br>
              <a:rPr lang="en-US" cap="none" dirty="0" smtClean="0">
                <a:latin typeface="Papyrus" panose="03070502060502030205" pitchFamily="66" charset="0"/>
              </a:rPr>
            </a:br>
            <a:r>
              <a:rPr lang="en-US" cap="none" dirty="0" smtClean="0">
                <a:latin typeface="Papyrus" panose="03070502060502030205" pitchFamily="66" charset="0"/>
              </a:rPr>
              <a:t> (handout)</a:t>
            </a:r>
            <a:endParaRPr lang="en-US" cap="none" dirty="0">
              <a:latin typeface="Papyrus" panose="03070502060502030205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1962" t="11875" r="36112" b="17297"/>
          <a:stretch/>
        </p:blipFill>
        <p:spPr>
          <a:xfrm>
            <a:off x="6570617" y="159414"/>
            <a:ext cx="5238208" cy="6407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67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842" y="5350933"/>
            <a:ext cx="12000157" cy="1507067"/>
          </a:xfrm>
        </p:spPr>
        <p:txBody>
          <a:bodyPr/>
          <a:lstStyle/>
          <a:p>
            <a:r>
              <a:rPr lang="en-US" cap="none" dirty="0" smtClean="0">
                <a:latin typeface="Papyrus" panose="03070502060502030205" pitchFamily="66" charset="0"/>
              </a:rPr>
              <a:t>From </a:t>
            </a:r>
            <a:r>
              <a:rPr lang="en-US" cap="none" dirty="0" err="1" smtClean="0">
                <a:latin typeface="Papyrus" panose="03070502060502030205" pitchFamily="66" charset="0"/>
              </a:rPr>
              <a:t>Piirto’s</a:t>
            </a:r>
            <a:r>
              <a:rPr lang="en-US" cap="none" dirty="0" smtClean="0">
                <a:latin typeface="Papyrus" panose="03070502060502030205" pitchFamily="66" charset="0"/>
              </a:rPr>
              <a:t> </a:t>
            </a:r>
            <a:r>
              <a:rPr lang="en-US" i="1" cap="none" dirty="0" smtClean="0">
                <a:latin typeface="Papyrus" panose="03070502060502030205" pitchFamily="66" charset="0"/>
              </a:rPr>
              <a:t>Creativity for 21</a:t>
            </a:r>
            <a:r>
              <a:rPr lang="en-US" i="1" cap="none" baseline="30000" dirty="0" smtClean="0">
                <a:latin typeface="Papyrus" panose="03070502060502030205" pitchFamily="66" charset="0"/>
              </a:rPr>
              <a:t>st</a:t>
            </a:r>
            <a:r>
              <a:rPr lang="en-US" i="1" cap="none" dirty="0" smtClean="0">
                <a:latin typeface="Papyrus" panose="03070502060502030205" pitchFamily="66" charset="0"/>
              </a:rPr>
              <a:t> Century Skills</a:t>
            </a:r>
            <a:endParaRPr lang="en-US" i="1" cap="none" dirty="0">
              <a:latin typeface="Papyrus" panose="03070502060502030205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842" y="576776"/>
            <a:ext cx="11442140" cy="5359791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Papyrus" panose="03070502060502030205" pitchFamily="66" charset="0"/>
              </a:rPr>
              <a:t>“I noticed that no matter what a creator creates, the creative process is remarkably similar. There are commonalities across domains.”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Papyrus" panose="03070502060502030205" pitchFamily="66" charset="0"/>
              </a:rPr>
              <a:t>“As I studied the creative processes of creators, I found no mention of the words creative problem-solving, fluency, flexibility, brainstorming, or elaboration .  . . “</a:t>
            </a:r>
          </a:p>
          <a:p>
            <a:r>
              <a:rPr lang="en-US" sz="2800" dirty="0">
                <a:solidFill>
                  <a:schemeClr val="tx1"/>
                </a:solidFill>
                <a:latin typeface="Papyrus" panose="03070502060502030205" pitchFamily="66" charset="0"/>
              </a:rPr>
              <a:t>“. . . </a:t>
            </a:r>
            <a:r>
              <a:rPr lang="en-US" sz="2800" dirty="0" smtClean="0">
                <a:solidFill>
                  <a:schemeClr val="tx1"/>
                </a:solidFill>
                <a:latin typeface="Papyrus" panose="03070502060502030205" pitchFamily="66" charset="0"/>
              </a:rPr>
              <a:t>none </a:t>
            </a:r>
            <a:r>
              <a:rPr lang="en-US" sz="2800" dirty="0">
                <a:solidFill>
                  <a:schemeClr val="tx1"/>
                </a:solidFill>
                <a:latin typeface="Papyrus" panose="03070502060502030205" pitchFamily="66" charset="0"/>
              </a:rPr>
              <a:t>of them has described the creative process in the way that it has been taught in schools for the past fifty year.”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Papyrus" panose="03070502060502030205" pitchFamily="66" charset="0"/>
              </a:rPr>
              <a:t>“. . . The creative process has also been tied with desire for spiritual   unity . . . “</a:t>
            </a:r>
          </a:p>
        </p:txBody>
      </p:sp>
    </p:spTree>
    <p:extLst>
      <p:ext uri="{BB962C8B-B14F-4D97-AF65-F5344CB8AC3E}">
        <p14:creationId xmlns:p14="http://schemas.microsoft.com/office/powerpoint/2010/main" val="606969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842" y="5350933"/>
            <a:ext cx="12000157" cy="1507067"/>
          </a:xfrm>
        </p:spPr>
        <p:txBody>
          <a:bodyPr/>
          <a:lstStyle/>
          <a:p>
            <a:r>
              <a:rPr lang="en-US" cap="none" dirty="0" smtClean="0">
                <a:latin typeface="Papyrus" panose="03070502060502030205" pitchFamily="66" charset="0"/>
              </a:rPr>
              <a:t>From </a:t>
            </a:r>
            <a:r>
              <a:rPr lang="en-US" cap="none" dirty="0" err="1" smtClean="0">
                <a:latin typeface="Papyrus" panose="03070502060502030205" pitchFamily="66" charset="0"/>
              </a:rPr>
              <a:t>Piirto’s</a:t>
            </a:r>
            <a:r>
              <a:rPr lang="en-US" cap="none" dirty="0" smtClean="0">
                <a:latin typeface="Papyrus" panose="03070502060502030205" pitchFamily="66" charset="0"/>
              </a:rPr>
              <a:t> </a:t>
            </a:r>
            <a:r>
              <a:rPr lang="en-US" i="1" cap="none" dirty="0" smtClean="0">
                <a:latin typeface="Papyrus" panose="03070502060502030205" pitchFamily="66" charset="0"/>
              </a:rPr>
              <a:t>Creativity for 21</a:t>
            </a:r>
            <a:r>
              <a:rPr lang="en-US" i="1" cap="none" baseline="30000" dirty="0" smtClean="0">
                <a:latin typeface="Papyrus" panose="03070502060502030205" pitchFamily="66" charset="0"/>
              </a:rPr>
              <a:t>st</a:t>
            </a:r>
            <a:r>
              <a:rPr lang="en-US" i="1" cap="none" dirty="0" smtClean="0">
                <a:latin typeface="Papyrus" panose="03070502060502030205" pitchFamily="66" charset="0"/>
              </a:rPr>
              <a:t> Century Skills</a:t>
            </a:r>
            <a:endParaRPr lang="en-US" i="1" cap="none" dirty="0">
              <a:latin typeface="Papyrus" panose="03070502060502030205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842" y="422031"/>
            <a:ext cx="11442140" cy="5359791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Papyrus" panose="03070502060502030205" pitchFamily="66" charset="0"/>
              </a:rPr>
              <a:t>“Those who are creative seem to follow certain common practices.”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Papyrus" panose="03070502060502030205" pitchFamily="66" charset="0"/>
              </a:rPr>
              <a:t>“Many of the creative and productive adults . . . seemed to have creative processes that could be divided into themes . . . 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  <a:latin typeface="Papyrus" panose="03070502060502030205" pitchFamily="66" charset="0"/>
              </a:rPr>
              <a:t>Certain Core Attitudes toward creativity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  <a:latin typeface="Papyrus" panose="03070502060502030205" pitchFamily="66" charset="0"/>
              </a:rPr>
              <a:t>Experienced Seven I’s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  <a:latin typeface="Papyrus" panose="03070502060502030205" pitchFamily="66" charset="0"/>
              </a:rPr>
              <a:t>Engaged in </a:t>
            </a:r>
            <a:r>
              <a:rPr lang="en-US" sz="2800" i="1" dirty="0" smtClean="0">
                <a:solidFill>
                  <a:schemeClr val="tx1"/>
                </a:solidFill>
                <a:latin typeface="Papyrus" panose="03070502060502030205" pitchFamily="66" charset="0"/>
              </a:rPr>
              <a:t>certain</a:t>
            </a:r>
            <a:r>
              <a:rPr lang="en-US" sz="2800" dirty="0" smtClean="0">
                <a:solidFill>
                  <a:schemeClr val="tx1"/>
                </a:solidFill>
                <a:latin typeface="Papyrus" panose="03070502060502030205" pitchFamily="66" charset="0"/>
              </a:rPr>
              <a:t> general practices”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Papyrus" panose="03070502060502030205" pitchFamily="66" charset="0"/>
              </a:rPr>
              <a:t>“Not all creators use all of these techniques, but many creators use </a:t>
            </a:r>
            <a:r>
              <a:rPr lang="en-US" sz="2800" dirty="0" smtClean="0">
                <a:solidFill>
                  <a:schemeClr val="tx1"/>
                </a:solidFill>
                <a:latin typeface="Papyrus" panose="03070502060502030205" pitchFamily="66" charset="0"/>
              </a:rPr>
              <a:t>at </a:t>
            </a:r>
            <a:r>
              <a:rPr lang="en-US" sz="2800" dirty="0" smtClean="0">
                <a:solidFill>
                  <a:schemeClr val="tx1"/>
                </a:solidFill>
                <a:latin typeface="Papyrus" panose="03070502060502030205" pitchFamily="66" charset="0"/>
              </a:rPr>
              <a:t>least some of the techniques.”</a:t>
            </a:r>
          </a:p>
        </p:txBody>
      </p:sp>
    </p:spTree>
    <p:extLst>
      <p:ext uri="{BB962C8B-B14F-4D97-AF65-F5344CB8AC3E}">
        <p14:creationId xmlns:p14="http://schemas.microsoft.com/office/powerpoint/2010/main" val="893276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4010298"/>
            <a:ext cx="8534400" cy="1984102"/>
          </a:xfrm>
        </p:spPr>
        <p:txBody>
          <a:bodyPr>
            <a:normAutofit/>
          </a:bodyPr>
          <a:lstStyle/>
          <a:p>
            <a:r>
              <a:rPr lang="en-US" cap="none" dirty="0" smtClean="0">
                <a:latin typeface="Papyrus" panose="03070502060502030205" pitchFamily="66" charset="0"/>
              </a:rPr>
              <a:t>The </a:t>
            </a:r>
            <a:r>
              <a:rPr lang="en-US" cap="none" dirty="0" err="1">
                <a:latin typeface="Papyrus" panose="03070502060502030205" pitchFamily="66" charset="0"/>
              </a:rPr>
              <a:t>P</a:t>
            </a:r>
            <a:r>
              <a:rPr lang="en-US" cap="none" dirty="0" err="1" smtClean="0">
                <a:latin typeface="Papyrus" panose="03070502060502030205" pitchFamily="66" charset="0"/>
              </a:rPr>
              <a:t>iirto</a:t>
            </a:r>
            <a:r>
              <a:rPr lang="en-US" cap="none" dirty="0" smtClean="0">
                <a:latin typeface="Papyrus" panose="03070502060502030205" pitchFamily="66" charset="0"/>
              </a:rPr>
              <a:t> Model of </a:t>
            </a:r>
            <a:br>
              <a:rPr lang="en-US" cap="none" dirty="0" smtClean="0">
                <a:latin typeface="Papyrus" panose="03070502060502030205" pitchFamily="66" charset="0"/>
              </a:rPr>
            </a:br>
            <a:r>
              <a:rPr lang="en-US" cap="none" dirty="0" smtClean="0">
                <a:latin typeface="Papyrus" panose="03070502060502030205" pitchFamily="66" charset="0"/>
              </a:rPr>
              <a:t>Creativity Training</a:t>
            </a:r>
            <a:br>
              <a:rPr lang="en-US" cap="none" dirty="0" smtClean="0">
                <a:latin typeface="Papyrus" panose="03070502060502030205" pitchFamily="66" charset="0"/>
              </a:rPr>
            </a:br>
            <a:r>
              <a:rPr lang="en-US" cap="none" dirty="0" smtClean="0">
                <a:latin typeface="Papyrus" panose="03070502060502030205" pitchFamily="66" charset="0"/>
              </a:rPr>
              <a:t> (handout)</a:t>
            </a:r>
            <a:endParaRPr lang="en-US" cap="none" dirty="0">
              <a:latin typeface="Papyrus" panose="03070502060502030205" pitchFamily="66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2899828"/>
              </p:ext>
            </p:extLst>
          </p:nvPr>
        </p:nvGraphicFramePr>
        <p:xfrm>
          <a:off x="5695406" y="154808"/>
          <a:ext cx="6373516" cy="66509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0811">
                  <a:extLst>
                    <a:ext uri="{9D8B030D-6E8A-4147-A177-3AD203B41FA5}">
                      <a16:colId xmlns:a16="http://schemas.microsoft.com/office/drawing/2014/main" val="2300092635"/>
                    </a:ext>
                  </a:extLst>
                </a:gridCol>
                <a:gridCol w="1087322">
                  <a:extLst>
                    <a:ext uri="{9D8B030D-6E8A-4147-A177-3AD203B41FA5}">
                      <a16:colId xmlns:a16="http://schemas.microsoft.com/office/drawing/2014/main" val="1429822489"/>
                    </a:ext>
                  </a:extLst>
                </a:gridCol>
                <a:gridCol w="5115383">
                  <a:extLst>
                    <a:ext uri="{9D8B030D-6E8A-4147-A177-3AD203B41FA5}">
                      <a16:colId xmlns:a16="http://schemas.microsoft.com/office/drawing/2014/main" val="2688618848"/>
                    </a:ext>
                  </a:extLst>
                </a:gridCol>
              </a:tblGrid>
              <a:tr h="1839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98" marR="41898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3083881"/>
                  </a:ext>
                </a:extLst>
              </a:tr>
              <a:tr h="3033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effectLst/>
                          <a:latin typeface="Papyrus" panose="03070502060502030205" pitchFamily="66" charset="0"/>
                        </a:rPr>
                        <a:t>Piirto</a:t>
                      </a:r>
                      <a:r>
                        <a:rPr lang="en-US" sz="1400" dirty="0" smtClean="0">
                          <a:effectLst/>
                          <a:latin typeface="Papyrus" panose="03070502060502030205" pitchFamily="66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Papyrus" panose="03070502060502030205" pitchFamily="66" charset="0"/>
                        </a:rPr>
                        <a:t>Model of Creativity Training</a:t>
                      </a:r>
                      <a:endParaRPr lang="en-US" sz="1400" dirty="0">
                        <a:effectLst/>
                        <a:latin typeface="Papyrus" panose="03070502060502030205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04" marR="4230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9050760"/>
                  </a:ext>
                </a:extLst>
              </a:tr>
              <a:tr h="22093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>
                          <a:effectLst/>
                          <a:latin typeface="Papyrus" panose="03070502060502030205" pitchFamily="66" charset="0"/>
                        </a:rPr>
                        <a:t>Theme</a:t>
                      </a:r>
                      <a:endParaRPr lang="en-US" sz="1400">
                        <a:effectLst/>
                        <a:latin typeface="Papyrus" panose="03070502060502030205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04" marR="4230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>
                          <a:effectLst/>
                          <a:latin typeface="Papyrus" panose="03070502060502030205" pitchFamily="66" charset="0"/>
                        </a:rPr>
                        <a:t>Activities</a:t>
                      </a:r>
                      <a:endParaRPr lang="en-US" sz="1400">
                        <a:effectLst/>
                        <a:latin typeface="Papyrus" panose="03070502060502030205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04" marR="42304" marT="0" marB="0"/>
                </a:tc>
                <a:extLst>
                  <a:ext uri="{0D108BD9-81ED-4DB2-BD59-A6C34878D82A}">
                    <a16:rowId xmlns:a16="http://schemas.microsoft.com/office/drawing/2014/main" val="3844085870"/>
                  </a:ext>
                </a:extLst>
              </a:tr>
              <a:tr h="110469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Papyrus" panose="03070502060502030205" pitchFamily="66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b="1">
                          <a:effectLst/>
                          <a:latin typeface="Papyrus" panose="03070502060502030205" pitchFamily="66" charset="0"/>
                        </a:rPr>
                        <a:t>Core Attitudes</a:t>
                      </a:r>
                      <a:endParaRPr lang="en-US" sz="1400" b="1">
                        <a:effectLst/>
                        <a:latin typeface="Papyrus" panose="03070502060502030205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04" marR="4230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b="1" dirty="0" smtClean="0">
                          <a:effectLst/>
                          <a:latin typeface="Papyrus" panose="03070502060502030205" pitchFamily="66" charset="0"/>
                        </a:rPr>
                        <a:t>Risk-taking (Princess and the Pea)</a:t>
                      </a:r>
                      <a:endParaRPr lang="en-US" sz="1400" b="1" dirty="0">
                        <a:effectLst/>
                        <a:latin typeface="Papyrus" panose="03070502060502030205" pitchFamily="66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b="1" dirty="0">
                          <a:effectLst/>
                          <a:latin typeface="Papyrus" panose="03070502060502030205" pitchFamily="66" charset="0"/>
                        </a:rPr>
                        <a:t>Naiveté </a:t>
                      </a:r>
                      <a:r>
                        <a:rPr lang="en-US" sz="1400" b="1" dirty="0" smtClean="0">
                          <a:effectLst/>
                          <a:latin typeface="Papyrus" panose="03070502060502030205" pitchFamily="66" charset="0"/>
                        </a:rPr>
                        <a:t>(Raisin Meditation)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b="1" dirty="0" smtClean="0">
                          <a:effectLst/>
                          <a:latin typeface="Papyrus" panose="03070502060502030205" pitchFamily="66" charset="0"/>
                        </a:rPr>
                        <a:t>Group trust (Red Wounds)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b="1" dirty="0" smtClean="0">
                          <a:effectLst/>
                          <a:latin typeface="Papyrus" panose="03070502060502030205" pitchFamily="66" charset="0"/>
                        </a:rPr>
                        <a:t>Tolerance </a:t>
                      </a:r>
                      <a:r>
                        <a:rPr lang="en-US" sz="1400" b="1" dirty="0">
                          <a:effectLst/>
                          <a:latin typeface="Papyrus" panose="03070502060502030205" pitchFamily="66" charset="0"/>
                        </a:rPr>
                        <a:t>for ambiguity (</a:t>
                      </a:r>
                      <a:r>
                        <a:rPr lang="en-US" sz="1400" b="1" dirty="0" smtClean="0">
                          <a:effectLst/>
                          <a:latin typeface="Papyrus" panose="03070502060502030205" pitchFamily="66" charset="0"/>
                        </a:rPr>
                        <a:t>More than one right answer)</a:t>
                      </a:r>
                      <a:endParaRPr lang="en-US" sz="1400" b="1" dirty="0">
                        <a:effectLst/>
                        <a:latin typeface="Papyrus" panose="03070502060502030205" pitchFamily="66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b="1" dirty="0">
                          <a:effectLst/>
                          <a:latin typeface="Papyrus" panose="03070502060502030205" pitchFamily="66" charset="0"/>
                        </a:rPr>
                        <a:t>Self-discipline </a:t>
                      </a:r>
                      <a:r>
                        <a:rPr lang="en-US" sz="1400" b="1" dirty="0" smtClean="0">
                          <a:effectLst/>
                          <a:latin typeface="Papyrus" panose="03070502060502030205" pitchFamily="66" charset="0"/>
                        </a:rPr>
                        <a:t>(</a:t>
                      </a:r>
                      <a:r>
                        <a:rPr lang="en-US" sz="1400" b="1" dirty="0" err="1" smtClean="0">
                          <a:effectLst/>
                          <a:latin typeface="Papyrus" panose="03070502060502030205" pitchFamily="66" charset="0"/>
                        </a:rPr>
                        <a:t>Thoughtlogs</a:t>
                      </a:r>
                      <a:r>
                        <a:rPr lang="en-US" sz="1400" b="1" dirty="0" smtClean="0">
                          <a:effectLst/>
                          <a:latin typeface="Papyrus" panose="03070502060502030205" pitchFamily="66" charset="0"/>
                        </a:rPr>
                        <a:t>--Individuation)</a:t>
                      </a:r>
                      <a:endParaRPr lang="en-US" sz="1400" b="1" dirty="0">
                        <a:effectLst/>
                        <a:latin typeface="Papyrus" panose="03070502060502030205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04" marR="42304" marT="0" marB="0"/>
                </a:tc>
                <a:extLst>
                  <a:ext uri="{0D108BD9-81ED-4DB2-BD59-A6C34878D82A}">
                    <a16:rowId xmlns:a16="http://schemas.microsoft.com/office/drawing/2014/main" val="3265386536"/>
                  </a:ext>
                </a:extLst>
              </a:tr>
              <a:tr h="198844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Papyrus" panose="03070502060502030205" pitchFamily="66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dirty="0">
                          <a:effectLst/>
                          <a:latin typeface="Papyrus" panose="03070502060502030205" pitchFamily="66" charset="0"/>
                        </a:rPr>
                        <a:t>Seven I’s</a:t>
                      </a:r>
                      <a:endParaRPr lang="en-US" sz="1400" dirty="0">
                        <a:effectLst/>
                        <a:latin typeface="Papyrus" panose="03070502060502030205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04" marR="4230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dirty="0">
                          <a:effectLst/>
                          <a:latin typeface="Papyrus" panose="03070502060502030205" pitchFamily="66" charset="0"/>
                        </a:rPr>
                        <a:t>1. Imagery </a:t>
                      </a:r>
                      <a:r>
                        <a:rPr lang="en-US" sz="1400" dirty="0" smtClean="0">
                          <a:effectLst/>
                          <a:latin typeface="Papyrus" panose="03070502060502030205" pitchFamily="66" charset="0"/>
                        </a:rPr>
                        <a:t>(archetypes</a:t>
                      </a:r>
                      <a:r>
                        <a:rPr lang="en-US" sz="1400" dirty="0">
                          <a:effectLst/>
                          <a:latin typeface="Papyrus" panose="03070502060502030205" pitchFamily="66" charset="0"/>
                        </a:rPr>
                        <a:t>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dirty="0">
                          <a:effectLst/>
                          <a:latin typeface="Papyrus" panose="03070502060502030205" pitchFamily="66" charset="0"/>
                        </a:rPr>
                        <a:t>2. Imagination (finger painting, clay, poetry, fiction)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dirty="0">
                          <a:effectLst/>
                          <a:latin typeface="Papyrus" panose="03070502060502030205" pitchFamily="66" charset="0"/>
                        </a:rPr>
                        <a:t>3. Intuition (intuition probe, psychic intuition, dreams)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dirty="0">
                          <a:effectLst/>
                          <a:latin typeface="Papyrus" panose="03070502060502030205" pitchFamily="66" charset="0"/>
                        </a:rPr>
                        <a:t>4. Insight (grasping the gestalt, Aha! Zen Sketching)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dirty="0">
                          <a:effectLst/>
                          <a:latin typeface="Papyrus" panose="03070502060502030205" pitchFamily="66" charset="0"/>
                        </a:rPr>
                        <a:t>5. Inspiration </a:t>
                      </a:r>
                      <a:r>
                        <a:rPr lang="en-US" sz="1400" dirty="0" smtClean="0">
                          <a:effectLst/>
                          <a:latin typeface="Papyrus" panose="03070502060502030205" pitchFamily="66" charset="0"/>
                        </a:rPr>
                        <a:t>(Love, </a:t>
                      </a:r>
                      <a:r>
                        <a:rPr lang="en-US" sz="1400" dirty="0">
                          <a:effectLst/>
                          <a:latin typeface="Papyrus" panose="03070502060502030205" pitchFamily="66" charset="0"/>
                        </a:rPr>
                        <a:t>dreams, travel, others, </a:t>
                      </a:r>
                      <a:r>
                        <a:rPr lang="en-US" sz="1400" dirty="0" smtClean="0">
                          <a:effectLst/>
                          <a:latin typeface="Papyrus" panose="03070502060502030205" pitchFamily="66" charset="0"/>
                        </a:rPr>
                        <a:t>‘I’ll </a:t>
                      </a:r>
                      <a:r>
                        <a:rPr lang="en-US" sz="1400" dirty="0">
                          <a:effectLst/>
                          <a:latin typeface="Papyrus" panose="03070502060502030205" pitchFamily="66" charset="0"/>
                        </a:rPr>
                        <a:t>show </a:t>
                      </a:r>
                      <a:r>
                        <a:rPr lang="en-US" sz="1400" dirty="0" smtClean="0">
                          <a:effectLst/>
                          <a:latin typeface="Papyrus" panose="03070502060502030205" pitchFamily="66" charset="0"/>
                        </a:rPr>
                        <a:t>you’, </a:t>
                      </a:r>
                      <a:r>
                        <a:rPr lang="en-US" sz="1400" dirty="0">
                          <a:effectLst/>
                          <a:latin typeface="Papyrus" panose="03070502060502030205" pitchFamily="66" charset="0"/>
                        </a:rPr>
                        <a:t>frustration)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dirty="0">
                          <a:effectLst/>
                          <a:latin typeface="Papyrus" panose="03070502060502030205" pitchFamily="66" charset="0"/>
                        </a:rPr>
                        <a:t>6. Incubation (See Meditation)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dirty="0">
                          <a:effectLst/>
                          <a:latin typeface="Papyrus" panose="03070502060502030205" pitchFamily="66" charset="0"/>
                        </a:rPr>
                        <a:t>7. Improvisation (jazz, theater, word rivers, writing practice, creative movement, rhythm and drumming, scat singing, doodling)</a:t>
                      </a:r>
                      <a:endParaRPr lang="en-US" sz="1400" dirty="0">
                        <a:effectLst/>
                        <a:latin typeface="Papyrus" panose="03070502060502030205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04" marR="42304" marT="0" marB="0"/>
                </a:tc>
                <a:extLst>
                  <a:ext uri="{0D108BD9-81ED-4DB2-BD59-A6C34878D82A}">
                    <a16:rowId xmlns:a16="http://schemas.microsoft.com/office/drawing/2014/main" val="258312237"/>
                  </a:ext>
                </a:extLst>
              </a:tr>
              <a:tr h="265125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</a:rPr>
                        <a:t> </a:t>
                      </a:r>
                      <a:endParaRPr lang="en-US" sz="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Papyrus" panose="03070502060502030205" pitchFamily="66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b="1">
                          <a:effectLst/>
                          <a:latin typeface="Papyrus" panose="03070502060502030205" pitchFamily="66" charset="0"/>
                        </a:rPr>
                        <a:t>General Practices</a:t>
                      </a:r>
                      <a:endParaRPr lang="en-US" sz="1400" b="1">
                        <a:effectLst/>
                        <a:latin typeface="Papyrus" panose="03070502060502030205" pitchFamily="66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04" marR="4230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b="1" dirty="0">
                          <a:effectLst/>
                          <a:latin typeface="Papyrus" panose="03070502060502030205" pitchFamily="66" charset="0"/>
                        </a:rPr>
                        <a:t>1. The need for solitude;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b="1" dirty="0">
                          <a:effectLst/>
                          <a:latin typeface="Papyrus" panose="03070502060502030205" pitchFamily="66" charset="0"/>
                        </a:rPr>
                        <a:t>2. Creativity rituals;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b="1" dirty="0">
                          <a:effectLst/>
                          <a:latin typeface="Papyrus" panose="03070502060502030205" pitchFamily="66" charset="0"/>
                        </a:rPr>
                        <a:t>3. Meditation;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b="1" dirty="0">
                          <a:effectLst/>
                          <a:latin typeface="Papyrus" panose="03070502060502030205" pitchFamily="66" charset="0"/>
                        </a:rPr>
                        <a:t>4. Exercise, especially walking;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b="1" dirty="0">
                          <a:effectLst/>
                          <a:latin typeface="Papyrus" panose="03070502060502030205" pitchFamily="66" charset="0"/>
                        </a:rPr>
                        <a:t>5. The quest for silence;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b="1" dirty="0">
                          <a:effectLst/>
                          <a:latin typeface="Papyrus" panose="03070502060502030205" pitchFamily="66" charset="0"/>
                        </a:rPr>
                        <a:t>6. Synchronicity; 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b="1" dirty="0">
                          <a:effectLst/>
                          <a:latin typeface="Papyrus" panose="03070502060502030205" pitchFamily="66" charset="0"/>
                        </a:rPr>
                        <a:t>7. Divergent production practice;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b="1" dirty="0">
                          <a:effectLst/>
                          <a:latin typeface="Papyrus" panose="03070502060502030205" pitchFamily="66" charset="0"/>
                        </a:rPr>
                        <a:t>8. Creativity salon;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b="1" dirty="0">
                          <a:effectLst/>
                          <a:latin typeface="Papyrus" panose="03070502060502030205" pitchFamily="66" charset="0"/>
                        </a:rPr>
                        <a:t>9. Individual or group creativity projects;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b="1" dirty="0">
                          <a:effectLst/>
                          <a:latin typeface="Papyrus" panose="03070502060502030205" pitchFamily="66" charset="0"/>
                        </a:rPr>
                        <a:t>10. Creativity as the process of a life;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r"/>
                        </a:tabLst>
                      </a:pPr>
                      <a:r>
                        <a:rPr lang="en-US" sz="1400" b="1" dirty="0">
                          <a:effectLst/>
                          <a:latin typeface="Papyrus" panose="03070502060502030205" pitchFamily="66" charset="0"/>
                        </a:rPr>
                        <a:t>11. Supporting—Visiting bookstores, museums, concerts, plays, movies, readings or lectures</a:t>
                      </a:r>
                      <a:r>
                        <a:rPr lang="en-US" sz="1400" b="1" dirty="0" smtClean="0">
                          <a:effectLst/>
                          <a:latin typeface="Papyrus" panose="03070502060502030205" pitchFamily="66" charset="0"/>
                        </a:rPr>
                        <a:t>.</a:t>
                      </a:r>
                      <a:endParaRPr lang="en-US" sz="1400" b="1" dirty="0">
                        <a:effectLst/>
                        <a:latin typeface="Papyrus" panose="03070502060502030205" pitchFamily="66" charset="0"/>
                      </a:endParaRPr>
                    </a:p>
                  </a:txBody>
                  <a:tcPr marL="42304" marR="42304" marT="0" marB="0"/>
                </a:tc>
                <a:extLst>
                  <a:ext uri="{0D108BD9-81ED-4DB2-BD59-A6C34878D82A}">
                    <a16:rowId xmlns:a16="http://schemas.microsoft.com/office/drawing/2014/main" val="3584212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761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5577840"/>
            <a:ext cx="6487297" cy="769256"/>
          </a:xfrm>
        </p:spPr>
        <p:txBody>
          <a:bodyPr/>
          <a:lstStyle/>
          <a:p>
            <a:r>
              <a:rPr lang="en-US" b="1" i="1" cap="none" dirty="0" smtClean="0">
                <a:latin typeface="Papyrus" panose="03070502060502030205" pitchFamily="66" charset="0"/>
              </a:rPr>
              <a:t>Core Attitude of Risk Taking </a:t>
            </a:r>
            <a:endParaRPr lang="en-US" b="1" i="1" cap="none" dirty="0">
              <a:latin typeface="Papyrus" panose="03070502060502030205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1" y="522514"/>
            <a:ext cx="11116490" cy="4885509"/>
          </a:xfrm>
        </p:spPr>
        <p:txBody>
          <a:bodyPr>
            <a:normAutofit fontScale="70000" lnSpcReduction="20000"/>
          </a:bodyPr>
          <a:lstStyle/>
          <a:p>
            <a:endParaRPr lang="en-US" sz="3200" dirty="0" smtClean="0">
              <a:solidFill>
                <a:schemeClr val="tx1"/>
              </a:solidFill>
              <a:latin typeface="Papyrus" panose="03070502060502030205" pitchFamily="66" charset="0"/>
            </a:endParaRPr>
          </a:p>
          <a:p>
            <a:r>
              <a:rPr lang="en-US" sz="3200" dirty="0" smtClean="0">
                <a:solidFill>
                  <a:schemeClr val="tx1"/>
                </a:solidFill>
                <a:latin typeface="Papyrus" panose="03070502060502030205" pitchFamily="66" charset="0"/>
              </a:rPr>
              <a:t>Demonstrate your own risk-taking.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Papyrus" panose="03070502060502030205" pitchFamily="66" charset="0"/>
              </a:rPr>
              <a:t>Create a classroom atmosphere that encourages intellectual and creative risks. Discuss what that means.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Papyrus" panose="03070502060502030205" pitchFamily="66" charset="0"/>
              </a:rPr>
              <a:t>Make a spot in your classroom a creative “safe zone.”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Papyrus" panose="03070502060502030205" pitchFamily="66" charset="0"/>
              </a:rPr>
              <a:t>Do trust activities.</a:t>
            </a:r>
          </a:p>
          <a:p>
            <a:r>
              <a:rPr lang="en-US" sz="3200" dirty="0">
                <a:solidFill>
                  <a:schemeClr val="tx1"/>
                </a:solidFill>
                <a:latin typeface="Papyrus" panose="03070502060502030205" pitchFamily="66" charset="0"/>
              </a:rPr>
              <a:t>Make sure students know how they will be assessed on assignments.</a:t>
            </a:r>
          </a:p>
          <a:p>
            <a:r>
              <a:rPr lang="en-US" sz="3200" dirty="0">
                <a:solidFill>
                  <a:schemeClr val="tx1"/>
                </a:solidFill>
                <a:latin typeface="Papyrus" panose="03070502060502030205" pitchFamily="66" charset="0"/>
              </a:rPr>
              <a:t>“Princess and the Pea.”</a:t>
            </a:r>
          </a:p>
          <a:p>
            <a:r>
              <a:rPr lang="en-US" sz="3200" dirty="0">
                <a:solidFill>
                  <a:schemeClr val="tx1"/>
                </a:solidFill>
                <a:latin typeface="Papyrus" panose="03070502060502030205" pitchFamily="66" charset="0"/>
              </a:rPr>
              <a:t>“Music from My Life.”</a:t>
            </a:r>
          </a:p>
          <a:p>
            <a:r>
              <a:rPr lang="en-US" sz="3200" dirty="0">
                <a:solidFill>
                  <a:schemeClr val="tx1"/>
                </a:solidFill>
                <a:latin typeface="Papyrus" panose="03070502060502030205" pitchFamily="66" charset="0"/>
              </a:rPr>
              <a:t>The Drumming Circle / Found Sounds. 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Papyrus" panose="03070502060502030205" pitchFamily="66" charset="0"/>
              </a:rPr>
              <a:t>Partner drawing.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Papyrus" panose="03070502060502030205" pitchFamily="66" charset="0"/>
              </a:rPr>
              <a:t>Sculpture – “What Matters?”</a:t>
            </a:r>
          </a:p>
        </p:txBody>
      </p:sp>
    </p:spTree>
    <p:extLst>
      <p:ext uri="{BB962C8B-B14F-4D97-AF65-F5344CB8AC3E}">
        <p14:creationId xmlns:p14="http://schemas.microsoft.com/office/powerpoint/2010/main" val="71795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5055326"/>
            <a:ext cx="8534400" cy="939073"/>
          </a:xfrm>
        </p:spPr>
        <p:txBody>
          <a:bodyPr/>
          <a:lstStyle/>
          <a:p>
            <a:r>
              <a:rPr lang="en-US" b="1" i="1" cap="none" dirty="0" smtClean="0">
                <a:latin typeface="Papyrus" panose="03070502060502030205" pitchFamily="66" charset="0"/>
              </a:rPr>
              <a:t>Core Attitude of Self-Discipline</a:t>
            </a:r>
            <a:endParaRPr lang="en-US" b="1" i="1" cap="none" dirty="0">
              <a:latin typeface="Papyrus" panose="03070502060502030205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685800"/>
            <a:ext cx="10967858" cy="4369526"/>
          </a:xfrm>
        </p:spPr>
        <p:txBody>
          <a:bodyPr>
            <a:normAutofit fontScale="77500" lnSpcReduction="20000"/>
          </a:bodyPr>
          <a:lstStyle/>
          <a:p>
            <a:r>
              <a:rPr lang="en-US" sz="3200" dirty="0" smtClean="0">
                <a:solidFill>
                  <a:schemeClr val="tx1"/>
                </a:solidFill>
                <a:latin typeface="Papyrus" panose="03070502060502030205" pitchFamily="66" charset="0"/>
              </a:rPr>
              <a:t>Discuss self-discipline with students and as for their own ideas. 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Papyrus" panose="03070502060502030205" pitchFamily="66" charset="0"/>
              </a:rPr>
              <a:t>Discuss long-term and short-term goal setting. 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Papyrus" panose="03070502060502030205" pitchFamily="66" charset="0"/>
              </a:rPr>
              <a:t>Do a visualization where students look into their own future – a month, a year, five years.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Papyrus" panose="03070502060502030205" pitchFamily="66" charset="0"/>
              </a:rPr>
              <a:t>Break long-term assignments into smaller steps. 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Papyrus" panose="03070502060502030205" pitchFamily="66" charset="0"/>
              </a:rPr>
              <a:t>Discuss frequent excuses for not achieving goals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Papyrus" panose="03070502060502030205" pitchFamily="66" charset="0"/>
              </a:rPr>
              <a:t>Value hard work – the process, not the product. 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Papyrus" panose="03070502060502030205" pitchFamily="66" charset="0"/>
              </a:rPr>
              <a:t>What does self-discipline look like in different domains? </a:t>
            </a:r>
          </a:p>
          <a:p>
            <a:pPr lvl="2"/>
            <a:r>
              <a:rPr lang="en-US" sz="2800" b="1" dirty="0" smtClean="0">
                <a:solidFill>
                  <a:schemeClr val="tx1"/>
                </a:solidFill>
                <a:latin typeface="Papyrus" panose="03070502060502030205" pitchFamily="66" charset="0"/>
              </a:rPr>
              <a:t>M</a:t>
            </a:r>
            <a:r>
              <a:rPr lang="en-US" sz="2800" b="1" dirty="0" smtClean="0">
                <a:solidFill>
                  <a:schemeClr val="tx1"/>
                </a:solidFill>
                <a:latin typeface="Papyrus" panose="03070502060502030205" pitchFamily="66" charset="0"/>
              </a:rPr>
              <a:t>usic</a:t>
            </a:r>
            <a:r>
              <a:rPr lang="en-US" sz="2800" b="1" dirty="0" smtClean="0">
                <a:solidFill>
                  <a:schemeClr val="tx1"/>
                </a:solidFill>
                <a:latin typeface="Papyrus" panose="03070502060502030205" pitchFamily="66" charset="0"/>
              </a:rPr>
              <a:t>, athletics, foreign </a:t>
            </a:r>
            <a:r>
              <a:rPr lang="en-US" sz="2800" b="1" dirty="0" smtClean="0">
                <a:solidFill>
                  <a:schemeClr val="tx1"/>
                </a:solidFill>
                <a:latin typeface="Papyrus" panose="03070502060502030205" pitchFamily="66" charset="0"/>
              </a:rPr>
              <a:t>language, art, creative writing, scholarly writing, invention, theater, mathematics)</a:t>
            </a:r>
            <a:endParaRPr lang="en-US" sz="2800" b="1" dirty="0">
              <a:solidFill>
                <a:schemeClr val="tx1"/>
              </a:solidFill>
              <a:latin typeface="Papyrus" panose="030705020605020302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7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0" y="5225143"/>
            <a:ext cx="10863355" cy="1141307"/>
          </a:xfrm>
        </p:spPr>
        <p:txBody>
          <a:bodyPr>
            <a:normAutofit/>
          </a:bodyPr>
          <a:lstStyle/>
          <a:p>
            <a:r>
              <a:rPr lang="en-US" b="1" i="1" cap="none" dirty="0" smtClean="0">
                <a:latin typeface="Papyrus" panose="03070502060502030205" pitchFamily="66" charset="0"/>
              </a:rPr>
              <a:t>Core Attitude of </a:t>
            </a:r>
            <a:r>
              <a:rPr lang="en-US" b="1" i="1" cap="none" dirty="0" err="1" smtClean="0">
                <a:latin typeface="Papyrus" panose="03070502060502030205" pitchFamily="66" charset="0"/>
              </a:rPr>
              <a:t>Naivete</a:t>
            </a:r>
            <a:r>
              <a:rPr lang="en-US" b="1" i="1" cap="none" dirty="0" smtClean="0">
                <a:latin typeface="Papyrus" panose="03070502060502030205" pitchFamily="66" charset="0"/>
              </a:rPr>
              <a:t> (Openness to Experience)</a:t>
            </a:r>
            <a:endParaRPr lang="en-US" b="1" i="1" cap="none" dirty="0">
              <a:latin typeface="Papyrus" panose="03070502060502030205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571" y="685800"/>
            <a:ext cx="11220995" cy="4173583"/>
          </a:xfrm>
        </p:spPr>
        <p:txBody>
          <a:bodyPr>
            <a:normAutofit fontScale="77500" lnSpcReduction="20000"/>
          </a:bodyPr>
          <a:lstStyle/>
          <a:p>
            <a:r>
              <a:rPr lang="en-US" sz="3200" dirty="0" smtClean="0">
                <a:solidFill>
                  <a:schemeClr val="tx1"/>
                </a:solidFill>
                <a:latin typeface="Papyrus" panose="03070502060502030205" pitchFamily="66" charset="0"/>
              </a:rPr>
              <a:t>Create a climate of mindfulness – allow time for settling in.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Papyrus" panose="03070502060502030205" pitchFamily="66" charset="0"/>
              </a:rPr>
              <a:t>Look at something from different points of view. 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Papyrus" panose="03070502060502030205" pitchFamily="66" charset="0"/>
              </a:rPr>
              <a:t>Notice small things when you share, ask for specifics when students share. 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Papyrus" panose="03070502060502030205" pitchFamily="66" charset="0"/>
              </a:rPr>
              <a:t>See connections between unlike things. 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Papyrus" panose="03070502060502030205" pitchFamily="66" charset="0"/>
              </a:rPr>
              <a:t>Notice small details of student work. 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Papyrus" panose="03070502060502030205" pitchFamily="66" charset="0"/>
              </a:rPr>
              <a:t>Talk about how traveling opens you to new experiences. 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Papyrus" panose="03070502060502030205" pitchFamily="66" charset="0"/>
              </a:rPr>
              <a:t>Invent a new use for an object or improve on a tool or object. </a:t>
            </a:r>
          </a:p>
          <a:p>
            <a:r>
              <a:rPr lang="en-US" sz="3200" dirty="0">
                <a:solidFill>
                  <a:schemeClr val="tx1"/>
                </a:solidFill>
                <a:latin typeface="Papyrus" panose="03070502060502030205" pitchFamily="66" charset="0"/>
              </a:rPr>
              <a:t>Up Close and Personal </a:t>
            </a:r>
            <a:r>
              <a:rPr lang="en-US" sz="3200" dirty="0" smtClean="0">
                <a:solidFill>
                  <a:schemeClr val="tx1"/>
                </a:solidFill>
                <a:latin typeface="Papyrus" panose="03070502060502030205" pitchFamily="66" charset="0"/>
              </a:rPr>
              <a:t>Sketches</a:t>
            </a:r>
            <a:endParaRPr lang="en-US" sz="3200" dirty="0">
              <a:solidFill>
                <a:schemeClr val="tx1"/>
              </a:solidFill>
              <a:latin typeface="Papyrus" panose="03070502060502030205" pitchFamily="66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Papyrus" panose="03070502060502030205" pitchFamily="66" charset="0"/>
              </a:rPr>
              <a:t>The Raisin Meditation (also Incubation, Meditation)</a:t>
            </a:r>
          </a:p>
        </p:txBody>
      </p:sp>
    </p:spTree>
    <p:extLst>
      <p:ext uri="{BB962C8B-B14F-4D97-AF65-F5344CB8AC3E}">
        <p14:creationId xmlns:p14="http://schemas.microsoft.com/office/powerpoint/2010/main" val="273724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2862" y="0"/>
            <a:ext cx="720292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9044948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561</TotalTime>
  <Words>1598</Words>
  <Application>Microsoft Office PowerPoint</Application>
  <PresentationFormat>Widescreen</PresentationFormat>
  <Paragraphs>205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Century Gothic</vt:lpstr>
      <vt:lpstr>Papyrus</vt:lpstr>
      <vt:lpstr>Times New Roman</vt:lpstr>
      <vt:lpstr>Wingdings 3</vt:lpstr>
      <vt:lpstr>Slice</vt:lpstr>
      <vt:lpstr>Understanding Creativity I: The Pyramid and The Suns</vt:lpstr>
      <vt:lpstr>The Piirto Pyramid  (handout)</vt:lpstr>
      <vt:lpstr>From Piirto’s Creativity for 21st Century Skills</vt:lpstr>
      <vt:lpstr>From Piirto’s Creativity for 21st Century Skills</vt:lpstr>
      <vt:lpstr>The Piirto Model of  Creativity Training  (handout)</vt:lpstr>
      <vt:lpstr>Core Attitude of Risk Taking </vt:lpstr>
      <vt:lpstr>Core Attitude of Self-Discipline</vt:lpstr>
      <vt:lpstr>Core Attitude of Naivete (Openness to Experience)</vt:lpstr>
      <vt:lpstr>PowerPoint Presentation</vt:lpstr>
      <vt:lpstr>Core Attitude of Tolerance for Ambiguity </vt:lpstr>
      <vt:lpstr>Core Attitude of Group Trust</vt:lpstr>
      <vt:lpstr>Essential Tool: Feeding Back</vt:lpstr>
      <vt:lpstr>Other General Practices</vt:lpstr>
      <vt:lpstr>Review  What are your ideas?</vt:lpstr>
      <vt:lpstr>Other ideas</vt:lpstr>
      <vt:lpstr>Other ideas</vt:lpstr>
      <vt:lpstr>References</vt:lpstr>
      <vt:lpstr>My articles</vt:lpstr>
    </vt:vector>
  </TitlesOfParts>
  <Company>Ashland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creativity as a window</dc:title>
  <dc:creator>Dr. Groman</dc:creator>
  <cp:lastModifiedBy>Dr. Groman</cp:lastModifiedBy>
  <cp:revision>27</cp:revision>
  <dcterms:created xsi:type="dcterms:W3CDTF">2018-08-07T20:32:51Z</dcterms:created>
  <dcterms:modified xsi:type="dcterms:W3CDTF">2018-08-15T02:15:42Z</dcterms:modified>
</cp:coreProperties>
</file>