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08" r:id="rId1"/>
  </p:sldMasterIdLst>
  <p:notesMasterIdLst>
    <p:notesMasterId r:id="rId26"/>
  </p:notesMasterIdLst>
  <p:sldIdLst>
    <p:sldId id="328" r:id="rId2"/>
    <p:sldId id="329" r:id="rId3"/>
    <p:sldId id="303" r:id="rId4"/>
    <p:sldId id="330" r:id="rId5"/>
    <p:sldId id="302" r:id="rId6"/>
    <p:sldId id="333" r:id="rId7"/>
    <p:sldId id="334" r:id="rId8"/>
    <p:sldId id="298" r:id="rId9"/>
    <p:sldId id="299" r:id="rId10"/>
    <p:sldId id="307" r:id="rId11"/>
    <p:sldId id="314" r:id="rId12"/>
    <p:sldId id="337" r:id="rId13"/>
    <p:sldId id="317" r:id="rId14"/>
    <p:sldId id="308" r:id="rId15"/>
    <p:sldId id="312" r:id="rId16"/>
    <p:sldId id="338" r:id="rId17"/>
    <p:sldId id="313" r:id="rId18"/>
    <p:sldId id="319" r:id="rId19"/>
    <p:sldId id="339" r:id="rId20"/>
    <p:sldId id="340" r:id="rId21"/>
    <p:sldId id="341" r:id="rId22"/>
    <p:sldId id="295" r:id="rId23"/>
    <p:sldId id="324" r:id="rId24"/>
    <p:sldId id="32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1912" autoAdjust="0"/>
  </p:normalViewPr>
  <p:slideViewPr>
    <p:cSldViewPr>
      <p:cViewPr varScale="1">
        <p:scale>
          <a:sx n="85" d="100"/>
          <a:sy n="85" d="100"/>
        </p:scale>
        <p:origin x="12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15B6B-6368-48F2-9EC5-1C2E565ADDB8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4A159-4421-40AC-B323-1ED2E27AE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4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5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9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9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456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2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4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87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63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1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2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9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60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8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8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22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AB51-80A3-4AD4-B682-6AF90ED9050A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7DD5-499A-4231-8F80-B85C92A06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80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traordinaires.com/story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Extraordinaires</a:t>
            </a:r>
            <a:r>
              <a:rPr lang="en-US" dirty="0"/>
              <a:t> Design 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“The Creativity Hub publishes games and playthings that foster imagination, empathy and self-esteem. </a:t>
            </a:r>
          </a:p>
          <a:p>
            <a:r>
              <a:rPr lang="en-US" dirty="0"/>
              <a:t>The co-founders envision a world where these attributes are valued and fostered in every individual. </a:t>
            </a:r>
          </a:p>
          <a:p>
            <a:r>
              <a:rPr lang="en-US" dirty="0"/>
              <a:t>Their website. </a:t>
            </a:r>
            <a:r>
              <a:rPr lang="en-US" dirty="0">
                <a:hlinkClick r:id="rId2"/>
              </a:rPr>
              <a:t>https://www.extraordinaires.com/story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are going to play a version of this game!</a:t>
            </a:r>
          </a:p>
        </p:txBody>
      </p:sp>
    </p:spTree>
    <p:extLst>
      <p:ext uri="{BB962C8B-B14F-4D97-AF65-F5344CB8AC3E}">
        <p14:creationId xmlns:p14="http://schemas.microsoft.com/office/powerpoint/2010/main" val="382591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Flip Your Card to the back 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1311"/>
            <a:ext cx="2971800" cy="4506997"/>
          </a:xfrm>
        </p:spPr>
      </p:pic>
      <p:sp>
        <p:nvSpPr>
          <p:cNvPr id="3" name="TextBox 2"/>
          <p:cNvSpPr txBox="1"/>
          <p:nvPr/>
        </p:nvSpPr>
        <p:spPr>
          <a:xfrm>
            <a:off x="4038600" y="1676400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 is  going on in the pictures?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What do you think is happening and/or predict will happen?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What do you wonder?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99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it’s your turn.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36800"/>
            <a:ext cx="3089672" cy="4119563"/>
          </a:xfrm>
        </p:spPr>
      </p:pic>
      <p:sp>
        <p:nvSpPr>
          <p:cNvPr id="5" name="TextBox 4"/>
          <p:cNvSpPr txBox="1"/>
          <p:nvPr/>
        </p:nvSpPr>
        <p:spPr>
          <a:xfrm>
            <a:off x="5943600" y="1371600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r>
              <a:rPr lang="en-US" sz="3600" dirty="0"/>
              <a:t>Make Observations</a:t>
            </a:r>
          </a:p>
          <a:p>
            <a:endParaRPr lang="en-US" sz="3600" dirty="0"/>
          </a:p>
          <a:p>
            <a:r>
              <a:rPr lang="en-US" sz="3600" dirty="0"/>
              <a:t>Write everything you see.</a:t>
            </a:r>
          </a:p>
        </p:txBody>
      </p:sp>
    </p:spTree>
    <p:extLst>
      <p:ext uri="{BB962C8B-B14F-4D97-AF65-F5344CB8AC3E}">
        <p14:creationId xmlns:p14="http://schemas.microsoft.com/office/powerpoint/2010/main" val="422442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Project cards </a:t>
            </a:r>
            <a:br>
              <a:rPr lang="en-US" dirty="0"/>
            </a:br>
            <a:r>
              <a:rPr lang="en-US" sz="2000" dirty="0"/>
              <a:t>(There are different categories.  These are from “invention”)</a:t>
            </a:r>
          </a:p>
        </p:txBody>
      </p:sp>
      <p:pic>
        <p:nvPicPr>
          <p:cNvPr id="4" name="Content Placeholder 3" descr="IMG_018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34" y="2336800"/>
            <a:ext cx="4796094" cy="3598863"/>
          </a:xfrm>
        </p:spPr>
      </p:pic>
    </p:spTree>
    <p:extLst>
      <p:ext uri="{BB962C8B-B14F-4D97-AF65-F5344CB8AC3E}">
        <p14:creationId xmlns:p14="http://schemas.microsoft.com/office/powerpoint/2010/main" val="184026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 at your design project card</a:t>
            </a:r>
          </a:p>
        </p:txBody>
      </p:sp>
      <p:pic>
        <p:nvPicPr>
          <p:cNvPr id="4" name="Content Placeholder 3" descr="IMG_679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7645" y="2336801"/>
            <a:ext cx="2587898" cy="3454400"/>
          </a:xfrm>
        </p:spPr>
      </p:pic>
    </p:spTree>
    <p:extLst>
      <p:ext uri="{BB962C8B-B14F-4D97-AF65-F5344CB8AC3E}">
        <p14:creationId xmlns:p14="http://schemas.microsoft.com/office/powerpoint/2010/main" val="171114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Practice writing a Challenge based on </a:t>
            </a:r>
            <a:br>
              <a:rPr lang="en-US" dirty="0"/>
            </a:br>
            <a:r>
              <a:rPr lang="en-US" dirty="0"/>
              <a:t>your character and project card.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with your Character Card (who)and the Design Project Card (what).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the Design Challenge Questions</a:t>
            </a:r>
          </a:p>
          <a:p>
            <a:pPr marL="0" indent="0">
              <a:buNone/>
            </a:pPr>
            <a:r>
              <a:rPr lang="en-US" dirty="0"/>
              <a:t>    Who, What, Where, When, Why, How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C21D1-7865-D048-9C5E-374EB3C44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55" y="4495800"/>
            <a:ext cx="294289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89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How might we create a single person </a:t>
            </a:r>
            <a:r>
              <a:rPr lang="en-US" sz="2200" b="1" dirty="0">
                <a:solidFill>
                  <a:schemeClr val="tx2"/>
                </a:solidFill>
              </a:rPr>
              <a:t>vehicle</a:t>
            </a:r>
            <a:r>
              <a:rPr lang="en-US" sz="2200" dirty="0"/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(what) </a:t>
            </a:r>
            <a:r>
              <a:rPr lang="en-US" sz="2200" dirty="0"/>
              <a:t>for a</a:t>
            </a:r>
            <a:br>
              <a:rPr lang="en-US" sz="2200" dirty="0"/>
            </a:br>
            <a:r>
              <a:rPr lang="en-US" sz="2200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giant (who)</a:t>
            </a:r>
            <a:r>
              <a:rPr lang="en-US" sz="2200" dirty="0"/>
              <a:t> that can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carry over 1,000 lbs. (why) </a:t>
            </a:r>
            <a:r>
              <a:rPr lang="en-US" sz="2200" dirty="0"/>
              <a:t>over </a:t>
            </a:r>
            <a:br>
              <a:rPr lang="en-US" sz="2200" dirty="0"/>
            </a:b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snowy mountain roads (where)</a:t>
            </a:r>
            <a:r>
              <a:rPr lang="en-US" sz="2200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81" y="2383631"/>
            <a:ext cx="2514600" cy="3505200"/>
          </a:xfrm>
        </p:spPr>
      </p:pic>
    </p:spTree>
    <p:extLst>
      <p:ext uri="{BB962C8B-B14F-4D97-AF65-F5344CB8AC3E}">
        <p14:creationId xmlns:p14="http://schemas.microsoft.com/office/powerpoint/2010/main" val="81909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Think Cards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2000" dirty="0"/>
              <a:t>(There are different categories.  These are from “invention”)</a:t>
            </a:r>
          </a:p>
        </p:txBody>
      </p:sp>
      <p:pic>
        <p:nvPicPr>
          <p:cNvPr id="4" name="Content Placeholder 3" descr="IMG_018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057398" y="2133597"/>
            <a:ext cx="4572001" cy="3505199"/>
          </a:xfrm>
        </p:spPr>
      </p:pic>
    </p:spTree>
    <p:extLst>
      <p:ext uri="{BB962C8B-B14F-4D97-AF65-F5344CB8AC3E}">
        <p14:creationId xmlns:p14="http://schemas.microsoft.com/office/powerpoint/2010/main" val="353793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59" y="533400"/>
            <a:ext cx="6934200" cy="1143000"/>
          </a:xfrm>
        </p:spPr>
        <p:txBody>
          <a:bodyPr>
            <a:normAutofit/>
          </a:bodyPr>
          <a:lstStyle/>
          <a:p>
            <a:r>
              <a:rPr lang="en-US" dirty="0"/>
              <a:t>How might we create a single person vehicle for a giant?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9" y="1828800"/>
            <a:ext cx="3280868" cy="4558494"/>
          </a:xfrm>
        </p:spPr>
      </p:pic>
      <p:sp>
        <p:nvSpPr>
          <p:cNvPr id="5" name="TextBox 4"/>
          <p:cNvSpPr txBox="1"/>
          <p:nvPr/>
        </p:nvSpPr>
        <p:spPr>
          <a:xfrm>
            <a:off x="4572000" y="1295400"/>
            <a:ext cx="441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The next step would be to pick a Think Card and answer the design challenge questions on the card to expand on this.</a:t>
            </a:r>
          </a:p>
        </p:txBody>
      </p:sp>
    </p:spTree>
    <p:extLst>
      <p:ext uri="{BB962C8B-B14F-4D97-AF65-F5344CB8AC3E}">
        <p14:creationId xmlns:p14="http://schemas.microsoft.com/office/powerpoint/2010/main" val="355891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Thinking Steps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5344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Research.</a:t>
            </a:r>
          </a:p>
          <a:p>
            <a:pPr marL="0" indent="0">
              <a:buNone/>
            </a:pPr>
            <a:r>
              <a:rPr lang="en-US" sz="3100" dirty="0"/>
              <a:t>	Research  anything pertinent to the design challenge.   	What already exists?  What are safety features? </a:t>
            </a:r>
            <a:r>
              <a:rPr lang="en-US" sz="3100" dirty="0" err="1"/>
              <a:t>Etc</a:t>
            </a:r>
            <a:endParaRPr lang="en-US" sz="3100" dirty="0"/>
          </a:p>
          <a:p>
            <a:endParaRPr lang="en-US" sz="3100" dirty="0"/>
          </a:p>
          <a:p>
            <a:r>
              <a:rPr lang="en-US" sz="3100" dirty="0"/>
              <a:t>Brainstorm ideas </a:t>
            </a:r>
          </a:p>
          <a:p>
            <a:pPr lvl="2"/>
            <a:r>
              <a:rPr lang="en-US" sz="3100" dirty="0"/>
              <a:t>Do a </a:t>
            </a:r>
            <a:r>
              <a:rPr lang="en-US" sz="3100" dirty="0" err="1"/>
              <a:t>mindmap</a:t>
            </a:r>
            <a:r>
              <a:rPr lang="en-US" sz="3100" dirty="0"/>
              <a:t> or some other way that you brainstorm numerous possible ideas.  </a:t>
            </a:r>
          </a:p>
          <a:p>
            <a:pPr lvl="2"/>
            <a:endParaRPr lang="en-US" sz="3100" dirty="0"/>
          </a:p>
          <a:p>
            <a:r>
              <a:rPr lang="en-US" sz="3100" dirty="0"/>
              <a:t>Prototype (a quick 2-D drawing or 3-D Model)</a:t>
            </a:r>
          </a:p>
          <a:p>
            <a:pPr lvl="2"/>
            <a:r>
              <a:rPr lang="en-US" sz="3100" dirty="0"/>
              <a:t>Select one or a combination of concepts from your brainstorming tool to make into a prototype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213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AB20-3D09-FD4D-8E59-AD59A835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24EA6-B010-DC46-ADC6-539DD410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up anything that will help you think about ideas that are not the easiest to come up with.  </a:t>
            </a:r>
          </a:p>
          <a:p>
            <a:r>
              <a:rPr lang="en-US" dirty="0"/>
              <a:t>Look on the Internet, look in books or magazines, talk to people, observe, play,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DDD06-E6B2-FB4B-9846-B418AEC1C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4419600"/>
            <a:ext cx="6718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0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19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0" r="-74000"/>
          <a:stretch>
            <a:fillRect/>
          </a:stretch>
        </p:blipFill>
        <p:spPr>
          <a:xfrm rot="16200000">
            <a:off x="-162882" y="1398660"/>
            <a:ext cx="8725432" cy="5621131"/>
          </a:xfrm>
        </p:spPr>
      </p:pic>
      <p:sp>
        <p:nvSpPr>
          <p:cNvPr id="3" name="Rectangle 2"/>
          <p:cNvSpPr/>
          <p:nvPr/>
        </p:nvSpPr>
        <p:spPr>
          <a:xfrm>
            <a:off x="304800" y="-507434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en-US" sz="2000" dirty="0">
              <a:solidFill>
                <a:srgbClr val="8CADAE">
                  <a:shade val="75000"/>
                </a:srgbClr>
              </a:solidFill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en-US" sz="2000" dirty="0">
              <a:solidFill>
                <a:srgbClr val="8CADAE">
                  <a:shade val="75000"/>
                </a:srgbClr>
              </a:solidFill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D87BC3-5B0E-E44D-BB93-742B0D276E43}"/>
              </a:ext>
            </a:extLst>
          </p:cNvPr>
          <p:cNvSpPr txBox="1"/>
          <p:nvPr/>
        </p:nvSpPr>
        <p:spPr>
          <a:xfrm>
            <a:off x="304800" y="838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dirty="0">
                <a:solidFill>
                  <a:srgbClr val="8CADAE">
                    <a:shade val="75000"/>
                  </a:srgbClr>
                </a:solidFill>
              </a:rPr>
              <a:t>You are going to use cards from this kit</a:t>
            </a:r>
          </a:p>
        </p:txBody>
      </p:sp>
    </p:spTree>
    <p:extLst>
      <p:ext uri="{BB962C8B-B14F-4D97-AF65-F5344CB8AC3E}">
        <p14:creationId xmlns:p14="http://schemas.microsoft.com/office/powerpoint/2010/main" val="234683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CDFA8-7A41-2D40-AE86-664EFBB4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0A96B-C307-B345-936A-C5FD90622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 </a:t>
            </a:r>
            <a:r>
              <a:rPr lang="en-US" dirty="0" err="1"/>
              <a:t>mindmap</a:t>
            </a:r>
            <a:r>
              <a:rPr lang="en-US" dirty="0"/>
              <a:t>  to  brainstorm numerous possible ideas.  Put down anything that comes to your mind. Do this very quickly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98874-750A-2F42-AC8F-7A610E5F7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0" y="3646388"/>
            <a:ext cx="3208600" cy="2178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EA4DC1-DACB-2A4B-927B-6E0770168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646388"/>
            <a:ext cx="3663950" cy="27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0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1700-342F-D24C-8B56-8FE1E7C0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93004-2BCB-FC40-BF56-425B4C061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This is a 2D or 3D model</a:t>
            </a:r>
            <a:endParaRPr lang="en-US" sz="1800" dirty="0"/>
          </a:p>
          <a:p>
            <a:pPr lvl="1"/>
            <a:r>
              <a:rPr lang="en-US" dirty="0"/>
              <a:t>Select one or a combination of concepts from your brainstorming tool to make a prototype.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196781-FE0D-0B49-94A1-6E0095B7F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3284876" cy="275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8EFB31-6673-5B48-82AA-C28ADB1C4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88193"/>
            <a:ext cx="383313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30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630362"/>
          </a:xfrm>
        </p:spPr>
        <p:txBody>
          <a:bodyPr>
            <a:normAutofit/>
          </a:bodyPr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842248" cy="53309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</a:t>
            </a:r>
            <a:endParaRPr lang="en-US" i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A875BB-AA14-EF42-851F-C92EE22FCE81}"/>
              </a:ext>
            </a:extLst>
          </p:cNvPr>
          <p:cNvSpPr/>
          <p:nvPr/>
        </p:nvSpPr>
        <p:spPr>
          <a:xfrm>
            <a:off x="838200" y="1981200"/>
            <a:ext cx="6324600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185420" indent="0">
              <a:spcBef>
                <a:spcPts val="595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You will be creating a presentation of the design that you developed. Here are the requirements for your presentation:</a:t>
            </a:r>
          </a:p>
          <a:p>
            <a:pPr marL="63500" marR="0">
              <a:spcBef>
                <a:spcPts val="195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63500" marR="0">
              <a:spcBef>
                <a:spcPts val="195"/>
              </a:spcBef>
              <a:spcAft>
                <a:spcPts val="0"/>
              </a:spcAf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</a:rPr>
              <a:t>Include this Information  in your presentation.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SzPts val="1200"/>
              <a:buFont typeface="Symbol" pitchFamily="2" charset="2"/>
              <a:buChar char=""/>
              <a:tabLst>
                <a:tab pos="520700" algn="l"/>
                <a:tab pos="521335" algn="l"/>
              </a:tabLst>
            </a:pPr>
            <a:r>
              <a:rPr lang="en-US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The character you</a:t>
            </a:r>
            <a:r>
              <a:rPr lang="en-US" spc="-10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used.</a:t>
            </a:r>
          </a:p>
          <a:p>
            <a:pPr marL="342900" marR="0" lvl="0" indent="-342900">
              <a:spcBef>
                <a:spcPts val="605"/>
              </a:spcBef>
              <a:spcAft>
                <a:spcPts val="0"/>
              </a:spcAft>
              <a:buSzPts val="1200"/>
              <a:buFont typeface="Symbol" pitchFamily="2" charset="2"/>
              <a:buChar char=""/>
              <a:tabLst>
                <a:tab pos="520700" algn="l"/>
                <a:tab pos="521335" algn="l"/>
              </a:tabLst>
            </a:pPr>
            <a:r>
              <a:rPr lang="en-US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The design challenge – The problem you needed to</a:t>
            </a:r>
            <a:r>
              <a:rPr lang="en-US" spc="-35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solve.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SzPts val="1200"/>
              <a:buFont typeface="Symbol" pitchFamily="2" charset="2"/>
              <a:buChar char=""/>
              <a:tabLst>
                <a:tab pos="520700" algn="l"/>
                <a:tab pos="521335" algn="l"/>
              </a:tabLst>
            </a:pPr>
            <a:r>
              <a:rPr lang="en-US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The research you did and how it informed your design.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SzPts val="1200"/>
              <a:buFont typeface="Symbol" pitchFamily="2" charset="2"/>
              <a:buChar char=""/>
              <a:tabLst>
                <a:tab pos="520700" algn="l"/>
                <a:tab pos="521335" algn="l"/>
              </a:tabLst>
            </a:pPr>
            <a:r>
              <a:rPr lang="en-US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Answers to the questions on the Think card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SzPts val="1200"/>
              <a:buFont typeface="Symbol" pitchFamily="2" charset="2"/>
              <a:buChar char=""/>
              <a:tabLst>
                <a:tab pos="520700" algn="l"/>
                <a:tab pos="521335" algn="l"/>
              </a:tabLst>
            </a:pPr>
            <a:r>
              <a:rPr lang="en-US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A picture of the brainstorming</a:t>
            </a:r>
            <a:r>
              <a:rPr lang="en-US" spc="-20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sheet.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SzPts val="1200"/>
              <a:buFont typeface="Symbol" pitchFamily="2" charset="2"/>
              <a:buChar char=""/>
              <a:tabLst>
                <a:tab pos="520700" algn="l"/>
                <a:tab pos="521335" algn="l"/>
              </a:tabLst>
            </a:pPr>
            <a:r>
              <a:rPr lang="en-US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The  prototype with an explanation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SzPts val="1200"/>
              <a:buFont typeface="Symbol" pitchFamily="2" charset="2"/>
              <a:buChar char=""/>
              <a:tabLst>
                <a:tab pos="520700" algn="l"/>
                <a:tab pos="521335" algn="l"/>
              </a:tabLst>
            </a:pPr>
            <a:r>
              <a:rPr lang="en-US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Explain why this was the best solution for the design challenge. What is</a:t>
            </a:r>
            <a:r>
              <a:rPr lang="en-US" spc="-115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ea typeface="Symbol" pitchFamily="2" charset="2"/>
                <a:cs typeface="Symbol" pitchFamily="2" charset="2"/>
              </a:rPr>
              <a:t>innovative?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53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Give feedback on what was good about the design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Give feedback on what the designer could think about for improvement.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34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and Revision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Think about  the reviewers’ remarks on your  design.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DeDecide</a:t>
            </a:r>
            <a:r>
              <a:rPr lang="en-US" dirty="0"/>
              <a:t> on one think you think was the best about your design….. and one thing you would improve</a:t>
            </a:r>
          </a:p>
        </p:txBody>
      </p:sp>
    </p:spTree>
    <p:extLst>
      <p:ext uri="{BB962C8B-B14F-4D97-AF65-F5344CB8AC3E}">
        <p14:creationId xmlns:p14="http://schemas.microsoft.com/office/powerpoint/2010/main" val="6488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Extraordinaires</a:t>
            </a:r>
            <a:r>
              <a:rPr lang="en-US" dirty="0"/>
              <a:t> Design Studio Pro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There are kits for ages 8 on up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We are going to use a kit is that is for 15 year olds and older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u="sng" dirty="0"/>
              <a:t>Players Mix and Match Cards to create Challenges.  </a:t>
            </a:r>
          </a:p>
          <a:p>
            <a:pPr marL="0" indent="0">
              <a:buNone/>
            </a:pPr>
            <a:r>
              <a:rPr lang="en-US" b="1" u="sng" dirty="0"/>
              <a:t>They pick one of each: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Character Cards </a:t>
            </a:r>
          </a:p>
          <a:p>
            <a:pPr marL="0" indent="0">
              <a:buNone/>
            </a:pPr>
            <a:r>
              <a:rPr lang="en-US" b="1" dirty="0"/>
              <a:t>Design Project Cards </a:t>
            </a:r>
            <a:r>
              <a:rPr lang="en-US" dirty="0"/>
              <a:t>(5 categories)</a:t>
            </a:r>
          </a:p>
          <a:p>
            <a:r>
              <a:rPr lang="en-US" dirty="0"/>
              <a:t>Inventions, Vehicles, Clothing, Gadgets, Buildings</a:t>
            </a:r>
          </a:p>
          <a:p>
            <a:pPr marL="0" indent="0">
              <a:buNone/>
            </a:pPr>
            <a:r>
              <a:rPr lang="en-US" b="1" dirty="0"/>
              <a:t>Think Cards-</a:t>
            </a:r>
            <a:r>
              <a:rPr lang="en-US" dirty="0"/>
              <a:t>3 categories of questions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883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Contents of the kit: instruction manual, notepad, character cards, Design project cards (the large ones), think cards and yellow award cards</a:t>
            </a:r>
          </a:p>
        </p:txBody>
      </p:sp>
      <p:pic>
        <p:nvPicPr>
          <p:cNvPr id="4" name="Content Placeholder 3" descr="IMG_0190 (2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79434" y="2362200"/>
            <a:ext cx="4796094" cy="3276600"/>
          </a:xfrm>
        </p:spPr>
      </p:pic>
    </p:spTree>
    <p:extLst>
      <p:ext uri="{BB962C8B-B14F-4D97-AF65-F5344CB8AC3E}">
        <p14:creationId xmlns:p14="http://schemas.microsoft.com/office/powerpoint/2010/main" val="76306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Teaching something about the </a:t>
            </a:r>
            <a:r>
              <a:rPr lang="en-US" sz="2000" b="1" dirty="0">
                <a:solidFill>
                  <a:schemeClr val="tx1"/>
                </a:solidFill>
              </a:rPr>
              <a:t>design process </a:t>
            </a:r>
            <a:r>
              <a:rPr lang="en-US" sz="2000" dirty="0"/>
              <a:t>is one purpose of this kit.  The other is learning about </a:t>
            </a:r>
            <a:r>
              <a:rPr lang="en-US" sz="2000" dirty="0">
                <a:solidFill>
                  <a:schemeClr val="tx1"/>
                </a:solidFill>
              </a:rPr>
              <a:t>Visual Literacy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do we read visual images?</a:t>
            </a:r>
          </a:p>
          <a:p>
            <a:pPr marL="0" indent="0">
              <a:buNone/>
            </a:pPr>
            <a:r>
              <a:rPr lang="en-US" dirty="0"/>
              <a:t>Analyzing visual images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Observing is a skill that can be taught. </a:t>
            </a:r>
          </a:p>
          <a:p>
            <a:pPr marL="0" indent="0">
              <a:buNone/>
            </a:pPr>
            <a:r>
              <a:rPr lang="en-US" dirty="0"/>
              <a:t>Slow down, look, and concentrate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Observations </a:t>
            </a:r>
            <a:r>
              <a:rPr lang="en-US" dirty="0"/>
              <a:t>are visual facts of what is seen. </a:t>
            </a:r>
            <a:r>
              <a:rPr lang="en-US" b="1" dirty="0"/>
              <a:t>We must do this first before interpreting meaning.</a:t>
            </a:r>
          </a:p>
        </p:txBody>
      </p:sp>
    </p:spTree>
    <p:extLst>
      <p:ext uri="{BB962C8B-B14F-4D97-AF65-F5344CB8AC3E}">
        <p14:creationId xmlns:p14="http://schemas.microsoft.com/office/powerpoint/2010/main" val="149688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three Characters</a:t>
            </a:r>
          </a:p>
        </p:txBody>
      </p:sp>
      <p:pic>
        <p:nvPicPr>
          <p:cNvPr id="4" name="Content Placeholder 3" descr="IMG_0183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19200" y="2514593"/>
            <a:ext cx="5867400" cy="3429001"/>
          </a:xfrm>
        </p:spPr>
      </p:pic>
    </p:spTree>
    <p:extLst>
      <p:ext uri="{BB962C8B-B14F-4D97-AF65-F5344CB8AC3E}">
        <p14:creationId xmlns:p14="http://schemas.microsoft.com/office/powerpoint/2010/main" val="329639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the flipside of the character cards, it shows these backgrounds</a:t>
            </a:r>
          </a:p>
        </p:txBody>
      </p:sp>
      <p:pic>
        <p:nvPicPr>
          <p:cNvPr id="4" name="Content Placeholder 3" descr="IMG_0184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27" r="-19727"/>
          <a:stretch>
            <a:fillRect/>
          </a:stretch>
        </p:blipFill>
        <p:spPr>
          <a:xfrm rot="10800000">
            <a:off x="1600200" y="2050025"/>
            <a:ext cx="8001000" cy="4301613"/>
          </a:xfrm>
        </p:spPr>
      </p:pic>
    </p:spTree>
    <p:extLst>
      <p:ext uri="{BB962C8B-B14F-4D97-AF65-F5344CB8AC3E}">
        <p14:creationId xmlns:p14="http://schemas.microsoft.com/office/powerpoint/2010/main" val="425756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of your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800" dirty="0"/>
              <a:t>Look at your character card and answer these questions: </a:t>
            </a:r>
          </a:p>
          <a:p>
            <a:pPr mar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/>
              <a:t>What do you notice about the front of the card? What do you see?</a:t>
            </a:r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r>
              <a:rPr lang="en-US" sz="2400" dirty="0"/>
              <a:t>Character(s)? </a:t>
            </a:r>
            <a:endParaRPr lang="en-US" sz="2000" dirty="0"/>
          </a:p>
          <a:p>
            <a:pPr marL="0" indent="0">
              <a:buNone/>
            </a:pPr>
            <a:r>
              <a:rPr lang="en-US" sz="2800" dirty="0"/>
              <a:t> </a:t>
            </a:r>
            <a:endParaRPr lang="en-US" sz="2400" dirty="0"/>
          </a:p>
          <a:p>
            <a:pPr marL="274320" lvl="1" indent="0">
              <a:buNone/>
            </a:pPr>
            <a:r>
              <a:rPr lang="en-US" sz="2400" dirty="0"/>
              <a:t>Colors?</a:t>
            </a:r>
            <a:endParaRPr lang="en-US" sz="2000" dirty="0"/>
          </a:p>
          <a:p>
            <a:pPr marL="0" indent="0">
              <a:buNone/>
            </a:pPr>
            <a:r>
              <a:rPr lang="en-US" sz="2800" dirty="0"/>
              <a:t> </a:t>
            </a:r>
            <a:endParaRPr lang="en-US" sz="2400" dirty="0"/>
          </a:p>
          <a:p>
            <a:pPr marL="274320" lvl="1" indent="0">
              <a:buNone/>
            </a:pPr>
            <a:r>
              <a:rPr lang="en-US" sz="2400" dirty="0"/>
              <a:t>Objects? </a:t>
            </a:r>
            <a:endParaRPr lang="en-US" sz="2000" dirty="0"/>
          </a:p>
          <a:p>
            <a:pPr marL="0" indent="0">
              <a:buNone/>
            </a:pPr>
            <a:r>
              <a:rPr lang="en-US" sz="2800" dirty="0"/>
              <a:t> </a:t>
            </a:r>
            <a:endParaRPr lang="en-US" sz="2400" dirty="0"/>
          </a:p>
          <a:p>
            <a:pPr marL="274320" lvl="1" indent="0">
              <a:buNone/>
            </a:pPr>
            <a:r>
              <a:rPr lang="en-US" sz="2400" dirty="0"/>
              <a:t>Action?</a:t>
            </a:r>
            <a:endParaRPr lang="en-US" sz="2000" dirty="0"/>
          </a:p>
          <a:p>
            <a:pPr marL="0" indent="0">
              <a:buNone/>
            </a:pPr>
            <a:r>
              <a:rPr lang="en-US" sz="2800" dirty="0"/>
              <a:t> </a:t>
            </a:r>
            <a:endParaRPr lang="en-US" sz="2400" dirty="0"/>
          </a:p>
          <a:p>
            <a:pPr marL="0" indent="0">
              <a:buNone/>
            </a:pPr>
            <a:r>
              <a:rPr lang="en-US" sz="2800" dirty="0"/>
              <a:t>Looking at the back of the card. Look for clues to write the answer:  </a:t>
            </a:r>
          </a:p>
          <a:p>
            <a:pPr marL="0" indent="0">
              <a:buNone/>
            </a:pPr>
            <a:endParaRPr lang="en-US" sz="2800" dirty="0"/>
          </a:p>
          <a:p>
            <a:pPr marL="0" lv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What is  going on in the pictures?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What do you think is happening and/or predict will happen?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What do you wonder?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17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           </a:t>
            </a:r>
            <a:br>
              <a:rPr lang="en-US" dirty="0"/>
            </a:br>
            <a:r>
              <a:rPr lang="en-US" dirty="0"/>
              <a:t>              Visual Literacy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152400"/>
            <a:ext cx="3664770" cy="5091894"/>
          </a:xfrm>
        </p:spPr>
      </p:pic>
      <p:sp>
        <p:nvSpPr>
          <p:cNvPr id="5" name="TextBox 4"/>
          <p:cNvSpPr txBox="1"/>
          <p:nvPr/>
        </p:nvSpPr>
        <p:spPr>
          <a:xfrm>
            <a:off x="3657600" y="1219200"/>
            <a:ext cx="533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What do you notice about this card?</a:t>
            </a:r>
          </a:p>
          <a:p>
            <a:pPr lvl="1"/>
            <a:r>
              <a:rPr lang="en-US" dirty="0"/>
              <a:t>Character(s)? 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dirty="0"/>
          </a:p>
          <a:p>
            <a:pPr lvl="1"/>
            <a:r>
              <a:rPr lang="en-US" dirty="0"/>
              <a:t>Colors?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dirty="0"/>
          </a:p>
          <a:p>
            <a:pPr lvl="1"/>
            <a:r>
              <a:rPr lang="en-US" dirty="0"/>
              <a:t>Objects? 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dirty="0"/>
          </a:p>
          <a:p>
            <a:pPr lvl="1"/>
            <a:r>
              <a:rPr lang="en-US" dirty="0"/>
              <a:t>Action?</a:t>
            </a:r>
            <a:endParaRPr lang="en-US" sz="1600" dirty="0"/>
          </a:p>
          <a:p>
            <a:endParaRPr lang="en-US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58310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{E6C3F0B9-1E96-7044-AEA1-C04A202B22DF}tf10001057</Template>
  <TotalTime>0</TotalTime>
  <Words>564</Words>
  <Application>Microsoft Macintosh PowerPoint</Application>
  <PresentationFormat>On-screen Show (4:3)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Trebuchet MS</vt:lpstr>
      <vt:lpstr>Berlin</vt:lpstr>
      <vt:lpstr>Extraordinaires Design Kits</vt:lpstr>
      <vt:lpstr>PowerPoint Presentation</vt:lpstr>
      <vt:lpstr>Extraordinaires Design Studio Pro</vt:lpstr>
      <vt:lpstr>Contents of the kit: instruction manual, notepad, character cards, Design project cards (the large ones), think cards and yellow award cards</vt:lpstr>
      <vt:lpstr>Teaching something about the design process is one purpose of this kit.  The other is learning about Visual Literacy </vt:lpstr>
      <vt:lpstr>Here are three Characters</vt:lpstr>
      <vt:lpstr>On the flipside of the character cards, it shows these backgrounds</vt:lpstr>
      <vt:lpstr>Observations of your client</vt:lpstr>
      <vt:lpstr>                          Visual Literacy </vt:lpstr>
      <vt:lpstr>Flip Your Card to the back   </vt:lpstr>
      <vt:lpstr>Now it’s your turn. </vt:lpstr>
      <vt:lpstr>Design Project cards  (There are different categories.  These are from “invention”)</vt:lpstr>
      <vt:lpstr>Look at your design project card</vt:lpstr>
      <vt:lpstr>  Practice writing a Challenge based on  your character and project card.</vt:lpstr>
      <vt:lpstr>   How might we create a single person vehicle (what) for a  giant (who) that can carry over 1,000 lbs. (why) over  snowy mountain roads (where)?</vt:lpstr>
      <vt:lpstr>Think Cards  (There are different categories.  These are from “invention”)</vt:lpstr>
      <vt:lpstr>How might we create a single person vehicle for a giant?</vt:lpstr>
      <vt:lpstr>Design Thinking Steps </vt:lpstr>
      <vt:lpstr>Research</vt:lpstr>
      <vt:lpstr>Brainstorming</vt:lpstr>
      <vt:lpstr>Prototyping</vt:lpstr>
      <vt:lpstr>Presentation</vt:lpstr>
      <vt:lpstr>Audience Feedback</vt:lpstr>
      <vt:lpstr>Reflection and Revision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2016-07-26T19:39:07Z</dcterms:created>
  <dcterms:modified xsi:type="dcterms:W3CDTF">2018-08-11T03:27:18Z</dcterms:modified>
</cp:coreProperties>
</file>